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Arimo" panose="020B0604020202020204" charset="0"/>
      <p:regular r:id="rId15"/>
    </p:embeddedFont>
    <p:embeddedFont>
      <p:font typeface="Arimo Bold" panose="020B0604020202020204" charset="0"/>
      <p:regular r:id="rId16"/>
    </p:embeddedFont>
    <p:embeddedFont>
      <p:font typeface="Calibri (MS)" panose="020B0604020202020204" charset="0"/>
      <p:regular r:id="rId17"/>
    </p:embeddedFont>
    <p:embeddedFont>
      <p:font typeface="Canva Sans" panose="020B0604020202020204" charset="0"/>
      <p:regular r:id="rId18"/>
    </p:embeddedFont>
    <p:embeddedFont>
      <p:font typeface="Canva Sans Bold" panose="020B0604020202020204" charset="0"/>
      <p:regular r:id="rId19"/>
    </p:embeddedFont>
    <p:embeddedFont>
      <p:font typeface="Codec Pro" panose="020B0604020202020204" charset="0"/>
      <p:regular r:id="rId20"/>
    </p:embeddedFont>
    <p:embeddedFont>
      <p:font typeface="Codec Pro Bold" panose="020B0604020202020204" charset="0"/>
      <p:regular r:id="rId21"/>
    </p:embeddedFont>
    <p:embeddedFont>
      <p:font typeface="TT Phobos"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11.svg"/><Relationship Id="rId7" Type="http://schemas.openxmlformats.org/officeDocument/2006/relationships/image" Target="../media/image14.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4.svg"/><Relationship Id="rId10"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svg"/><Relationship Id="rId7" Type="http://schemas.openxmlformats.org/officeDocument/2006/relationships/image" Target="../media/image14.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4.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1.svg"/><Relationship Id="rId7"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1.svg"/><Relationship Id="rId7"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4.svg"/><Relationship Id="rId10" Type="http://schemas.openxmlformats.org/officeDocument/2006/relationships/image" Target="../media/image20.svg"/><Relationship Id="rId4" Type="http://schemas.openxmlformats.org/officeDocument/2006/relationships/image" Target="../media/image3.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8.svg"/><Relationship Id="rId7"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12.png"/><Relationship Id="rId4" Type="http://schemas.openxmlformats.org/officeDocument/2006/relationships/image" Target="../media/image21.pn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8.png"/><Relationship Id="rId7" Type="http://schemas.openxmlformats.org/officeDocument/2006/relationships/image" Target="../media/image17.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A0D1E"/>
        </a:solidFill>
        <a:effectLst/>
      </p:bgPr>
    </p:bg>
    <p:spTree>
      <p:nvGrpSpPr>
        <p:cNvPr id="1" name=""/>
        <p:cNvGrpSpPr/>
        <p:nvPr/>
      </p:nvGrpSpPr>
      <p:grpSpPr>
        <a:xfrm>
          <a:off x="0" y="0"/>
          <a:ext cx="0" cy="0"/>
          <a:chOff x="0" y="0"/>
          <a:chExt cx="0" cy="0"/>
        </a:xfrm>
      </p:grpSpPr>
      <p:sp>
        <p:nvSpPr>
          <p:cNvPr id="2" name="Freeform 2"/>
          <p:cNvSpPr/>
          <p:nvPr/>
        </p:nvSpPr>
        <p:spPr>
          <a:xfrm>
            <a:off x="15720864" y="1427539"/>
            <a:ext cx="482144" cy="467032"/>
          </a:xfrm>
          <a:custGeom>
            <a:avLst/>
            <a:gdLst/>
            <a:ahLst/>
            <a:cxnLst/>
            <a:rect l="l" t="t" r="r" b="b"/>
            <a:pathLst>
              <a:path w="482144" h="467032">
                <a:moveTo>
                  <a:pt x="0" y="0"/>
                </a:moveTo>
                <a:lnTo>
                  <a:pt x="482144" y="0"/>
                </a:lnTo>
                <a:lnTo>
                  <a:pt x="482144" y="467032"/>
                </a:lnTo>
                <a:lnTo>
                  <a:pt x="0" y="467032"/>
                </a:lnTo>
                <a:lnTo>
                  <a:pt x="0" y="0"/>
                </a:lnTo>
                <a:close/>
              </a:path>
            </a:pathLst>
          </a:custGeom>
          <a:blipFill>
            <a:blip r:embed="rId2">
              <a:extLst>
                <a:ext uri="{96DAC541-7B7A-43D3-8B79-37D633B846F1}">
                  <asvg:svgBlip xmlns:asvg="http://schemas.microsoft.com/office/drawing/2016/SVG/main" r:embed="rId3"/>
                </a:ext>
              </a:extLst>
            </a:blip>
            <a:stretch>
              <a:fillRect t="-605" b="-605"/>
            </a:stretch>
          </a:blipFill>
        </p:spPr>
      </p:sp>
      <p:sp>
        <p:nvSpPr>
          <p:cNvPr id="3" name="Freeform 3"/>
          <p:cNvSpPr/>
          <p:nvPr/>
        </p:nvSpPr>
        <p:spPr>
          <a:xfrm rot="7682761">
            <a:off x="-1383321" y="-185949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610724" y="8081436"/>
            <a:ext cx="3042238" cy="987381"/>
          </a:xfrm>
          <a:custGeom>
            <a:avLst/>
            <a:gdLst/>
            <a:ahLst/>
            <a:cxnLst/>
            <a:rect l="l" t="t" r="r" b="b"/>
            <a:pathLst>
              <a:path w="3042238" h="987381">
                <a:moveTo>
                  <a:pt x="0" y="0"/>
                </a:moveTo>
                <a:lnTo>
                  <a:pt x="3042238" y="0"/>
                </a:lnTo>
                <a:lnTo>
                  <a:pt x="3042238" y="987380"/>
                </a:lnTo>
                <a:lnTo>
                  <a:pt x="0" y="9873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1605962" y="8128044"/>
            <a:ext cx="2737438" cy="894165"/>
            <a:chOff x="0" y="0"/>
            <a:chExt cx="3649917" cy="1192220"/>
          </a:xfrm>
        </p:grpSpPr>
        <p:sp>
          <p:nvSpPr>
            <p:cNvPr id="6" name="Freeform 6"/>
            <p:cNvSpPr/>
            <p:nvPr/>
          </p:nvSpPr>
          <p:spPr>
            <a:xfrm>
              <a:off x="0" y="0"/>
              <a:ext cx="3649918" cy="1192220"/>
            </a:xfrm>
            <a:custGeom>
              <a:avLst/>
              <a:gdLst/>
              <a:ahLst/>
              <a:cxnLst/>
              <a:rect l="l" t="t" r="r" b="b"/>
              <a:pathLst>
                <a:path w="3649918" h="1192220">
                  <a:moveTo>
                    <a:pt x="0" y="0"/>
                  </a:moveTo>
                  <a:lnTo>
                    <a:pt x="3649918" y="0"/>
                  </a:lnTo>
                  <a:lnTo>
                    <a:pt x="3649918" y="1192220"/>
                  </a:lnTo>
                  <a:lnTo>
                    <a:pt x="0" y="1192220"/>
                  </a:lnTo>
                  <a:close/>
                </a:path>
              </a:pathLst>
            </a:custGeom>
            <a:solidFill>
              <a:srgbClr val="000000">
                <a:alpha val="0"/>
              </a:srgbClr>
            </a:solidFill>
          </p:spPr>
        </p:sp>
        <p:sp>
          <p:nvSpPr>
            <p:cNvPr id="7" name="TextBox 7"/>
            <p:cNvSpPr txBox="1"/>
            <p:nvPr/>
          </p:nvSpPr>
          <p:spPr>
            <a:xfrm>
              <a:off x="0" y="-19050"/>
              <a:ext cx="3649917" cy="1211270"/>
            </a:xfrm>
            <a:prstGeom prst="rect">
              <a:avLst/>
            </a:prstGeom>
          </p:spPr>
          <p:txBody>
            <a:bodyPr lIns="0" tIns="0" rIns="0" bIns="0" rtlCol="0" anchor="ctr"/>
            <a:lstStyle/>
            <a:p>
              <a:pPr algn="ctr">
                <a:lnSpc>
                  <a:spcPts val="2730"/>
                </a:lnSpc>
              </a:pPr>
              <a:r>
                <a:rPr lang="en-US" sz="2100" b="1" spc="119">
                  <a:solidFill>
                    <a:srgbClr val="558ED5"/>
                  </a:solidFill>
                  <a:latin typeface="Canva Sans Bold"/>
                  <a:ea typeface="Canva Sans Bold"/>
                  <a:cs typeface="Canva Sans Bold"/>
                  <a:sym typeface="Canva Sans Bold"/>
                </a:rPr>
                <a:t>   </a:t>
              </a:r>
              <a:r>
                <a:rPr lang="en-US" sz="2100" b="1" spc="119">
                  <a:solidFill>
                    <a:srgbClr val="FFFFFF"/>
                  </a:solidFill>
                  <a:latin typeface="Canva Sans Bold"/>
                  <a:ea typeface="Canva Sans Bold"/>
                  <a:cs typeface="Canva Sans Bold"/>
                  <a:sym typeface="Canva Sans Bold"/>
                </a:rPr>
                <a:t>Shubham Soni</a:t>
              </a:r>
            </a:p>
            <a:p>
              <a:pPr algn="ctr">
                <a:lnSpc>
                  <a:spcPts val="2730"/>
                </a:lnSpc>
              </a:pPr>
              <a:r>
                <a:rPr lang="en-US" sz="2100" spc="119">
                  <a:solidFill>
                    <a:srgbClr val="FFFFFF"/>
                  </a:solidFill>
                  <a:latin typeface="Canva Sans"/>
                  <a:ea typeface="Canva Sans"/>
                  <a:cs typeface="Canva Sans"/>
                  <a:sym typeface="Canva Sans"/>
                </a:rPr>
                <a:t>   NIT Jamshedpur</a:t>
              </a:r>
            </a:p>
          </p:txBody>
        </p:sp>
      </p:grpSp>
      <p:sp>
        <p:nvSpPr>
          <p:cNvPr id="8" name="Freeform 8"/>
          <p:cNvSpPr/>
          <p:nvPr/>
        </p:nvSpPr>
        <p:spPr>
          <a:xfrm>
            <a:off x="9716931" y="1926836"/>
            <a:ext cx="1276987" cy="1276987"/>
          </a:xfrm>
          <a:custGeom>
            <a:avLst/>
            <a:gdLst/>
            <a:ahLst/>
            <a:cxnLst/>
            <a:rect l="l" t="t" r="r" b="b"/>
            <a:pathLst>
              <a:path w="1276987" h="1276987">
                <a:moveTo>
                  <a:pt x="0" y="0"/>
                </a:moveTo>
                <a:lnTo>
                  <a:pt x="1276987" y="0"/>
                </a:lnTo>
                <a:lnTo>
                  <a:pt x="1276987" y="1276987"/>
                </a:lnTo>
                <a:lnTo>
                  <a:pt x="0" y="127698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TextBox 9"/>
          <p:cNvSpPr txBox="1"/>
          <p:nvPr/>
        </p:nvSpPr>
        <p:spPr>
          <a:xfrm>
            <a:off x="1605962" y="2202710"/>
            <a:ext cx="8883055" cy="2078930"/>
          </a:xfrm>
          <a:prstGeom prst="rect">
            <a:avLst/>
          </a:prstGeom>
        </p:spPr>
        <p:txBody>
          <a:bodyPr lIns="0" tIns="0" rIns="0" bIns="0" rtlCol="0" anchor="t">
            <a:spAutoFit/>
          </a:bodyPr>
          <a:lstStyle/>
          <a:p>
            <a:pPr algn="l">
              <a:lnSpc>
                <a:spcPts val="14846"/>
              </a:lnSpc>
            </a:pPr>
            <a:r>
              <a:rPr lang="en-US" sz="12371" spc="841">
                <a:solidFill>
                  <a:srgbClr val="F35000"/>
                </a:solidFill>
                <a:latin typeface="Codec Pro"/>
                <a:ea typeface="Codec Pro"/>
                <a:cs typeface="Codec Pro"/>
                <a:sym typeface="Codec Pro"/>
              </a:rPr>
              <a:t>Atliq Mart </a:t>
            </a:r>
          </a:p>
        </p:txBody>
      </p:sp>
      <p:grpSp>
        <p:nvGrpSpPr>
          <p:cNvPr id="10" name="Group 10"/>
          <p:cNvGrpSpPr>
            <a:grpSpLocks noChangeAspect="1"/>
          </p:cNvGrpSpPr>
          <p:nvPr/>
        </p:nvGrpSpPr>
        <p:grpSpPr>
          <a:xfrm>
            <a:off x="15240000" y="589492"/>
            <a:ext cx="2143125" cy="2143125"/>
            <a:chOff x="0" y="0"/>
            <a:chExt cx="2857500" cy="2857500"/>
          </a:xfrm>
        </p:grpSpPr>
        <p:sp>
          <p:nvSpPr>
            <p:cNvPr id="11" name="Freeform 11"/>
            <p:cNvSpPr/>
            <p:nvPr/>
          </p:nvSpPr>
          <p:spPr>
            <a:xfrm>
              <a:off x="0" y="0"/>
              <a:ext cx="2857500" cy="2857500"/>
            </a:xfrm>
            <a:custGeom>
              <a:avLst/>
              <a:gdLst/>
              <a:ahLst/>
              <a:cxnLst/>
              <a:rect l="l" t="t" r="r" b="b"/>
              <a:pathLst>
                <a:path w="2857500" h="2857500">
                  <a:moveTo>
                    <a:pt x="0" y="0"/>
                  </a:moveTo>
                  <a:lnTo>
                    <a:pt x="2857500" y="0"/>
                  </a:lnTo>
                  <a:lnTo>
                    <a:pt x="2857500" y="2857500"/>
                  </a:lnTo>
                  <a:lnTo>
                    <a:pt x="0" y="2857500"/>
                  </a:lnTo>
                  <a:lnTo>
                    <a:pt x="0" y="0"/>
                  </a:lnTo>
                  <a:close/>
                </a:path>
              </a:pathLst>
            </a:custGeom>
            <a:blipFill>
              <a:blip r:embed="rId10"/>
              <a:stretch>
                <a:fillRect/>
              </a:stretch>
            </a:blipFill>
          </p:spPr>
        </p:sp>
      </p:grpSp>
      <p:sp>
        <p:nvSpPr>
          <p:cNvPr id="12" name="TextBox 12"/>
          <p:cNvSpPr txBox="1"/>
          <p:nvPr/>
        </p:nvSpPr>
        <p:spPr>
          <a:xfrm>
            <a:off x="1582149" y="5715291"/>
            <a:ext cx="8452438" cy="1320060"/>
          </a:xfrm>
          <a:prstGeom prst="rect">
            <a:avLst/>
          </a:prstGeom>
        </p:spPr>
        <p:txBody>
          <a:bodyPr lIns="0" tIns="0" rIns="0" bIns="0" rtlCol="0" anchor="t">
            <a:spAutoFit/>
          </a:bodyPr>
          <a:lstStyle/>
          <a:p>
            <a:pPr algn="l">
              <a:lnSpc>
                <a:spcPts val="2523"/>
              </a:lnSpc>
            </a:pPr>
            <a:r>
              <a:rPr lang="en-US" sz="1800">
                <a:solidFill>
                  <a:srgbClr val="F35000"/>
                </a:solidFill>
                <a:latin typeface="Arimo"/>
                <a:ea typeface="Arimo"/>
                <a:cs typeface="Arimo"/>
                <a:sym typeface="Arimo"/>
              </a:rPr>
              <a:t>AtliQ was established in 2017 as an IT services company to help businesses integrate their processes with automated tools. Over the past 5 years, AtliQ has successfully provided many businesses with custom solutions that help them scale, or streamline their processes, reduce overhead costs and increase overall efficiency.</a:t>
            </a:r>
          </a:p>
        </p:txBody>
      </p:sp>
      <p:sp>
        <p:nvSpPr>
          <p:cNvPr id="13" name="TextBox 13"/>
          <p:cNvSpPr txBox="1"/>
          <p:nvPr/>
        </p:nvSpPr>
        <p:spPr>
          <a:xfrm>
            <a:off x="1673589" y="4270210"/>
            <a:ext cx="10068400" cy="612041"/>
          </a:xfrm>
          <a:prstGeom prst="rect">
            <a:avLst/>
          </a:prstGeom>
        </p:spPr>
        <p:txBody>
          <a:bodyPr lIns="0" tIns="0" rIns="0" bIns="0" rtlCol="0" anchor="t">
            <a:spAutoFit/>
          </a:bodyPr>
          <a:lstStyle/>
          <a:p>
            <a:pPr algn="l">
              <a:lnSpc>
                <a:spcPts val="4320"/>
              </a:lnSpc>
            </a:pPr>
            <a:r>
              <a:rPr lang="en-US" sz="3600" b="1" spc="287">
                <a:solidFill>
                  <a:srgbClr val="F35000"/>
                </a:solidFill>
                <a:latin typeface="Codec Pro Bold"/>
                <a:ea typeface="Codec Pro Bold"/>
                <a:cs typeface="Codec Pro Bold"/>
                <a:sym typeface="Codec Pro Bold"/>
              </a:rPr>
              <a:t>Supply Chain </a:t>
            </a:r>
            <a:r>
              <a:rPr lang="en-US" sz="3600" spc="287">
                <a:solidFill>
                  <a:srgbClr val="F35000"/>
                </a:solidFill>
                <a:latin typeface="Codec Pro"/>
                <a:ea typeface="Codec Pro"/>
                <a:cs typeface="Codec Pro"/>
                <a:sym typeface="Codec Pro"/>
              </a:rPr>
              <a:t>Presentation </a:t>
            </a:r>
          </a:p>
        </p:txBody>
      </p:sp>
      <p:sp>
        <p:nvSpPr>
          <p:cNvPr id="14" name="TextBox 14"/>
          <p:cNvSpPr txBox="1"/>
          <p:nvPr/>
        </p:nvSpPr>
        <p:spPr>
          <a:xfrm>
            <a:off x="1673589" y="4972626"/>
            <a:ext cx="10068400" cy="612041"/>
          </a:xfrm>
          <a:prstGeom prst="rect">
            <a:avLst/>
          </a:prstGeom>
        </p:spPr>
        <p:txBody>
          <a:bodyPr lIns="0" tIns="0" rIns="0" bIns="0" rtlCol="0" anchor="t">
            <a:spAutoFit/>
          </a:bodyPr>
          <a:lstStyle/>
          <a:p>
            <a:pPr algn="l">
              <a:lnSpc>
                <a:spcPts val="4320"/>
              </a:lnSpc>
            </a:pPr>
            <a:r>
              <a:rPr lang="en-US" sz="3600" b="1">
                <a:solidFill>
                  <a:srgbClr val="F35000"/>
                </a:solidFill>
                <a:latin typeface="Codec Pro Bold"/>
                <a:ea typeface="Codec Pro Bold"/>
                <a:cs typeface="Codec Pro Bold"/>
                <a:sym typeface="Codec Pro Bold"/>
              </a:rPr>
              <a:t>FMCG Domain</a:t>
            </a:r>
          </a:p>
        </p:txBody>
      </p:sp>
      <p:sp>
        <p:nvSpPr>
          <p:cNvPr id="15" name="Freeform 15"/>
          <p:cNvSpPr/>
          <p:nvPr/>
        </p:nvSpPr>
        <p:spPr>
          <a:xfrm>
            <a:off x="12225172" y="4327360"/>
            <a:ext cx="6029655" cy="12059310"/>
          </a:xfrm>
          <a:custGeom>
            <a:avLst/>
            <a:gdLst/>
            <a:ahLst/>
            <a:cxnLst/>
            <a:rect l="l" t="t" r="r" b="b"/>
            <a:pathLst>
              <a:path w="6029655" h="12059310">
                <a:moveTo>
                  <a:pt x="0" y="0"/>
                </a:moveTo>
                <a:lnTo>
                  <a:pt x="6029656" y="0"/>
                </a:lnTo>
                <a:lnTo>
                  <a:pt x="6029656" y="12059310"/>
                </a:lnTo>
                <a:lnTo>
                  <a:pt x="0" y="12059310"/>
                </a:lnTo>
                <a:lnTo>
                  <a:pt x="0" y="0"/>
                </a:lnTo>
                <a:close/>
              </a:path>
            </a:pathLst>
          </a:custGeom>
          <a:blipFill>
            <a:blip r:embed="rId11">
              <a:extLst>
                <a:ext uri="{96DAC541-7B7A-43D3-8B79-37D633B846F1}">
                  <asvg:svgBlip xmlns:asvg="http://schemas.microsoft.com/office/drawing/2016/SVG/main" r:embed="rId12"/>
                </a:ext>
              </a:extLst>
            </a:blip>
            <a:stretch>
              <a:fillRect l="-39" r="-39"/>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A0D1E"/>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35" b="-35"/>
              </a:stretch>
            </a:blipFill>
          </p:spPr>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A0D1E"/>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l="-243" r="-243"/>
              </a:stretch>
            </a:blipFill>
          </p:spPr>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A0D1E"/>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934" y="0"/>
            <a:ext cx="18277066" cy="10287000"/>
            <a:chOff x="0" y="0"/>
            <a:chExt cx="24369421" cy="13716000"/>
          </a:xfrm>
        </p:grpSpPr>
        <p:sp>
          <p:nvSpPr>
            <p:cNvPr id="3" name="Freeform 3"/>
            <p:cNvSpPr/>
            <p:nvPr/>
          </p:nvSpPr>
          <p:spPr>
            <a:xfrm>
              <a:off x="0" y="0"/>
              <a:ext cx="24369395" cy="13716000"/>
            </a:xfrm>
            <a:custGeom>
              <a:avLst/>
              <a:gdLst/>
              <a:ahLst/>
              <a:cxnLst/>
              <a:rect l="l" t="t" r="r" b="b"/>
              <a:pathLst>
                <a:path w="24369395" h="13716000">
                  <a:moveTo>
                    <a:pt x="0" y="0"/>
                  </a:moveTo>
                  <a:lnTo>
                    <a:pt x="24369395" y="0"/>
                  </a:lnTo>
                  <a:lnTo>
                    <a:pt x="24369395" y="13716000"/>
                  </a:lnTo>
                  <a:lnTo>
                    <a:pt x="0" y="13716000"/>
                  </a:lnTo>
                  <a:lnTo>
                    <a:pt x="0" y="0"/>
                  </a:lnTo>
                  <a:close/>
                </a:path>
              </a:pathLst>
            </a:custGeom>
            <a:blipFill>
              <a:blip r:embed="rId2"/>
              <a:stretch>
                <a:fillRect l="-626" r="-626"/>
              </a:stretch>
            </a:blipFill>
          </p:spPr>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A0D1E"/>
        </a:solidFill>
        <a:effectLst/>
      </p:bgPr>
    </p:bg>
    <p:spTree>
      <p:nvGrpSpPr>
        <p:cNvPr id="1" name=""/>
        <p:cNvGrpSpPr/>
        <p:nvPr/>
      </p:nvGrpSpPr>
      <p:grpSpPr>
        <a:xfrm>
          <a:off x="0" y="0"/>
          <a:ext cx="0" cy="0"/>
          <a:chOff x="0" y="0"/>
          <a:chExt cx="0" cy="0"/>
        </a:xfrm>
      </p:grpSpPr>
      <p:sp>
        <p:nvSpPr>
          <p:cNvPr id="2" name="Freeform 2"/>
          <p:cNvSpPr/>
          <p:nvPr/>
        </p:nvSpPr>
        <p:spPr>
          <a:xfrm>
            <a:off x="12258345" y="1569227"/>
            <a:ext cx="6029655" cy="12059310"/>
          </a:xfrm>
          <a:custGeom>
            <a:avLst/>
            <a:gdLst/>
            <a:ahLst/>
            <a:cxnLst/>
            <a:rect l="l" t="t" r="r" b="b"/>
            <a:pathLst>
              <a:path w="6029655" h="12059310">
                <a:moveTo>
                  <a:pt x="0" y="0"/>
                </a:moveTo>
                <a:lnTo>
                  <a:pt x="6029655" y="0"/>
                </a:lnTo>
                <a:lnTo>
                  <a:pt x="6029655" y="12059310"/>
                </a:lnTo>
                <a:lnTo>
                  <a:pt x="0" y="12059310"/>
                </a:lnTo>
                <a:lnTo>
                  <a:pt x="0" y="0"/>
                </a:lnTo>
                <a:close/>
              </a:path>
            </a:pathLst>
          </a:custGeom>
          <a:blipFill>
            <a:blip r:embed="rId2">
              <a:extLst>
                <a:ext uri="{96DAC541-7B7A-43D3-8B79-37D633B846F1}">
                  <asvg:svgBlip xmlns:asvg="http://schemas.microsoft.com/office/drawing/2016/SVG/main" r:embed="rId3"/>
                </a:ext>
              </a:extLst>
            </a:blip>
            <a:stretch>
              <a:fillRect l="-39" r="-39"/>
            </a:stretch>
          </a:blipFill>
        </p:spPr>
      </p:sp>
      <p:sp>
        <p:nvSpPr>
          <p:cNvPr id="3" name="Freeform 3"/>
          <p:cNvSpPr/>
          <p:nvPr/>
        </p:nvSpPr>
        <p:spPr>
          <a:xfrm>
            <a:off x="-3062443" y="7598882"/>
            <a:ext cx="5376236" cy="5376236"/>
          </a:xfrm>
          <a:custGeom>
            <a:avLst/>
            <a:gdLst/>
            <a:ahLst/>
            <a:cxnLst/>
            <a:rect l="l" t="t" r="r" b="b"/>
            <a:pathLst>
              <a:path w="5376236" h="5376236">
                <a:moveTo>
                  <a:pt x="0" y="0"/>
                </a:moveTo>
                <a:lnTo>
                  <a:pt x="5376236" y="0"/>
                </a:lnTo>
                <a:lnTo>
                  <a:pt x="5376236" y="5376236"/>
                </a:lnTo>
                <a:lnTo>
                  <a:pt x="0" y="53762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971800" y="5029200"/>
            <a:ext cx="8999397" cy="1002878"/>
          </a:xfrm>
          <a:prstGeom prst="rect">
            <a:avLst/>
          </a:prstGeom>
        </p:spPr>
        <p:txBody>
          <a:bodyPr lIns="0" tIns="0" rIns="0" bIns="0" rtlCol="0" anchor="t">
            <a:spAutoFit/>
          </a:bodyPr>
          <a:lstStyle/>
          <a:p>
            <a:pPr algn="ctr">
              <a:lnSpc>
                <a:spcPts val="9219"/>
              </a:lnSpc>
            </a:pPr>
            <a:r>
              <a:rPr lang="en-US" sz="11499" spc="184">
                <a:solidFill>
                  <a:srgbClr val="F35000"/>
                </a:solidFill>
                <a:latin typeface="Codec Pro"/>
                <a:ea typeface="Codec Pro"/>
                <a:cs typeface="Codec Pro"/>
                <a:sym typeface="Codec Pro"/>
              </a:rPr>
              <a:t>Thank You</a:t>
            </a:r>
          </a:p>
        </p:txBody>
      </p:sp>
      <p:sp>
        <p:nvSpPr>
          <p:cNvPr id="5" name="Freeform 5"/>
          <p:cNvSpPr/>
          <p:nvPr/>
        </p:nvSpPr>
        <p:spPr>
          <a:xfrm>
            <a:off x="1028700" y="1163607"/>
            <a:ext cx="934283" cy="1815744"/>
          </a:xfrm>
          <a:custGeom>
            <a:avLst/>
            <a:gdLst/>
            <a:ahLst/>
            <a:cxnLst/>
            <a:rect l="l" t="t" r="r" b="b"/>
            <a:pathLst>
              <a:path w="934283" h="1815744">
                <a:moveTo>
                  <a:pt x="0" y="0"/>
                </a:moveTo>
                <a:lnTo>
                  <a:pt x="934283" y="0"/>
                </a:lnTo>
                <a:lnTo>
                  <a:pt x="934283" y="1815744"/>
                </a:lnTo>
                <a:lnTo>
                  <a:pt x="0" y="1815744"/>
                </a:lnTo>
                <a:lnTo>
                  <a:pt x="0" y="0"/>
                </a:lnTo>
                <a:close/>
              </a:path>
            </a:pathLst>
          </a:custGeom>
          <a:blipFill>
            <a:blip r:embed="rId6">
              <a:extLst>
                <a:ext uri="{96DAC541-7B7A-43D3-8B79-37D633B846F1}">
                  <asvg:svgBlip xmlns:asvg="http://schemas.microsoft.com/office/drawing/2016/SVG/main" r:embed="rId7"/>
                </a:ext>
              </a:extLst>
            </a:blip>
            <a:stretch>
              <a:fillRect l="-367" r="-367"/>
            </a:stretch>
          </a:blipFill>
        </p:spPr>
      </p:sp>
      <p:grpSp>
        <p:nvGrpSpPr>
          <p:cNvPr id="6" name="Group 6"/>
          <p:cNvGrpSpPr>
            <a:grpSpLocks noChangeAspect="1"/>
          </p:cNvGrpSpPr>
          <p:nvPr/>
        </p:nvGrpSpPr>
        <p:grpSpPr>
          <a:xfrm>
            <a:off x="15240000" y="589492"/>
            <a:ext cx="2143125" cy="2143125"/>
            <a:chOff x="0" y="0"/>
            <a:chExt cx="2857500" cy="2857500"/>
          </a:xfrm>
        </p:grpSpPr>
        <p:sp>
          <p:nvSpPr>
            <p:cNvPr id="7" name="Freeform 7"/>
            <p:cNvSpPr/>
            <p:nvPr/>
          </p:nvSpPr>
          <p:spPr>
            <a:xfrm>
              <a:off x="0" y="0"/>
              <a:ext cx="2857500" cy="2857500"/>
            </a:xfrm>
            <a:custGeom>
              <a:avLst/>
              <a:gdLst/>
              <a:ahLst/>
              <a:cxnLst/>
              <a:rect l="l" t="t" r="r" b="b"/>
              <a:pathLst>
                <a:path w="2857500" h="2857500">
                  <a:moveTo>
                    <a:pt x="0" y="0"/>
                  </a:moveTo>
                  <a:lnTo>
                    <a:pt x="2857500" y="0"/>
                  </a:lnTo>
                  <a:lnTo>
                    <a:pt x="2857500" y="2857500"/>
                  </a:lnTo>
                  <a:lnTo>
                    <a:pt x="0" y="2857500"/>
                  </a:lnTo>
                  <a:lnTo>
                    <a:pt x="0" y="0"/>
                  </a:lnTo>
                  <a:close/>
                </a:path>
              </a:pathLst>
            </a:custGeom>
            <a:blipFill>
              <a:blip r:embed="rId8"/>
              <a:stretch>
                <a:fillRect/>
              </a:stretch>
            </a:blipFill>
          </p:spPr>
        </p:sp>
      </p:grpSp>
      <p:sp>
        <p:nvSpPr>
          <p:cNvPr id="8" name="Freeform 8"/>
          <p:cNvSpPr/>
          <p:nvPr/>
        </p:nvSpPr>
        <p:spPr>
          <a:xfrm rot="-10800000">
            <a:off x="-1732470" y="313172"/>
            <a:ext cx="2512109" cy="2512109"/>
          </a:xfrm>
          <a:custGeom>
            <a:avLst/>
            <a:gdLst/>
            <a:ahLst/>
            <a:cxnLst/>
            <a:rect l="l" t="t" r="r" b="b"/>
            <a:pathLst>
              <a:path w="2512109" h="2512109">
                <a:moveTo>
                  <a:pt x="0" y="0"/>
                </a:moveTo>
                <a:lnTo>
                  <a:pt x="2512109" y="0"/>
                </a:lnTo>
                <a:lnTo>
                  <a:pt x="2512109" y="2512109"/>
                </a:lnTo>
                <a:lnTo>
                  <a:pt x="0" y="251210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A0D1E"/>
        </a:solidFill>
        <a:effectLst/>
      </p:bgPr>
    </p:bg>
    <p:spTree>
      <p:nvGrpSpPr>
        <p:cNvPr id="1" name=""/>
        <p:cNvGrpSpPr/>
        <p:nvPr/>
      </p:nvGrpSpPr>
      <p:grpSpPr>
        <a:xfrm>
          <a:off x="0" y="0"/>
          <a:ext cx="0" cy="0"/>
          <a:chOff x="0" y="0"/>
          <a:chExt cx="0" cy="0"/>
        </a:xfrm>
      </p:grpSpPr>
      <p:sp>
        <p:nvSpPr>
          <p:cNvPr id="2" name="Freeform 2"/>
          <p:cNvSpPr/>
          <p:nvPr/>
        </p:nvSpPr>
        <p:spPr>
          <a:xfrm>
            <a:off x="15468600" y="4991100"/>
            <a:ext cx="3385889" cy="6545103"/>
          </a:xfrm>
          <a:custGeom>
            <a:avLst/>
            <a:gdLst/>
            <a:ahLst/>
            <a:cxnLst/>
            <a:rect l="l" t="t" r="r" b="b"/>
            <a:pathLst>
              <a:path w="3385889" h="6545103">
                <a:moveTo>
                  <a:pt x="0" y="0"/>
                </a:moveTo>
                <a:lnTo>
                  <a:pt x="3385889" y="0"/>
                </a:lnTo>
                <a:lnTo>
                  <a:pt x="3385889" y="6545103"/>
                </a:lnTo>
                <a:lnTo>
                  <a:pt x="0" y="6545103"/>
                </a:lnTo>
                <a:lnTo>
                  <a:pt x="0" y="0"/>
                </a:lnTo>
                <a:close/>
              </a:path>
            </a:pathLst>
          </a:custGeom>
          <a:blipFill>
            <a:blip r:embed="rId2">
              <a:extLst>
                <a:ext uri="{96DAC541-7B7A-43D3-8B79-37D633B846F1}">
                  <asvg:svgBlip xmlns:asvg="http://schemas.microsoft.com/office/drawing/2016/SVG/main" r:embed="rId3"/>
                </a:ext>
              </a:extLst>
            </a:blip>
            <a:stretch>
              <a:fillRect t="-1658" b="-1658"/>
            </a:stretch>
          </a:blipFill>
        </p:spPr>
      </p:sp>
      <p:sp>
        <p:nvSpPr>
          <p:cNvPr id="3" name="Freeform 3"/>
          <p:cNvSpPr/>
          <p:nvPr/>
        </p:nvSpPr>
        <p:spPr>
          <a:xfrm>
            <a:off x="-1292689" y="7598882"/>
            <a:ext cx="3606481" cy="3716818"/>
          </a:xfrm>
          <a:custGeom>
            <a:avLst/>
            <a:gdLst/>
            <a:ahLst/>
            <a:cxnLst/>
            <a:rect l="l" t="t" r="r" b="b"/>
            <a:pathLst>
              <a:path w="3606481" h="3716818">
                <a:moveTo>
                  <a:pt x="0" y="0"/>
                </a:moveTo>
                <a:lnTo>
                  <a:pt x="3606481" y="0"/>
                </a:lnTo>
                <a:lnTo>
                  <a:pt x="3606481" y="3716818"/>
                </a:lnTo>
                <a:lnTo>
                  <a:pt x="0" y="3716818"/>
                </a:lnTo>
                <a:lnTo>
                  <a:pt x="0" y="0"/>
                </a:lnTo>
                <a:close/>
              </a:path>
            </a:pathLst>
          </a:custGeom>
          <a:blipFill>
            <a:blip r:embed="rId4">
              <a:extLst>
                <a:ext uri="{96DAC541-7B7A-43D3-8B79-37D633B846F1}">
                  <asvg:svgBlip xmlns:asvg="http://schemas.microsoft.com/office/drawing/2016/SVG/main" r:embed="rId5"/>
                </a:ext>
              </a:extLst>
            </a:blip>
            <a:stretch>
              <a:fillRect l="-1529" r="-1529"/>
            </a:stretch>
          </a:blipFill>
        </p:spPr>
      </p:sp>
      <p:grpSp>
        <p:nvGrpSpPr>
          <p:cNvPr id="4" name="Group 4"/>
          <p:cNvGrpSpPr/>
          <p:nvPr/>
        </p:nvGrpSpPr>
        <p:grpSpPr>
          <a:xfrm>
            <a:off x="3082290" y="402203"/>
            <a:ext cx="12123420" cy="2091658"/>
            <a:chOff x="0" y="0"/>
            <a:chExt cx="16164560" cy="2788877"/>
          </a:xfrm>
        </p:grpSpPr>
        <p:sp>
          <p:nvSpPr>
            <p:cNvPr id="5" name="Freeform 5"/>
            <p:cNvSpPr/>
            <p:nvPr/>
          </p:nvSpPr>
          <p:spPr>
            <a:xfrm>
              <a:off x="0" y="0"/>
              <a:ext cx="16164502" cy="2788940"/>
            </a:xfrm>
            <a:custGeom>
              <a:avLst/>
              <a:gdLst/>
              <a:ahLst/>
              <a:cxnLst/>
              <a:rect l="l" t="t" r="r" b="b"/>
              <a:pathLst>
                <a:path w="16164502" h="2788940">
                  <a:moveTo>
                    <a:pt x="0" y="0"/>
                  </a:moveTo>
                  <a:lnTo>
                    <a:pt x="16164502" y="0"/>
                  </a:lnTo>
                  <a:lnTo>
                    <a:pt x="16164502" y="2788940"/>
                  </a:lnTo>
                  <a:lnTo>
                    <a:pt x="0" y="2788940"/>
                  </a:lnTo>
                  <a:close/>
                </a:path>
              </a:pathLst>
            </a:custGeom>
            <a:solidFill>
              <a:srgbClr val="F35000"/>
            </a:solidFill>
          </p:spPr>
        </p:sp>
        <p:sp>
          <p:nvSpPr>
            <p:cNvPr id="6" name="TextBox 6"/>
            <p:cNvSpPr txBox="1"/>
            <p:nvPr/>
          </p:nvSpPr>
          <p:spPr>
            <a:xfrm>
              <a:off x="0" y="-38100"/>
              <a:ext cx="16164560" cy="2826977"/>
            </a:xfrm>
            <a:prstGeom prst="rect">
              <a:avLst/>
            </a:prstGeom>
          </p:spPr>
          <p:txBody>
            <a:bodyPr lIns="50800" tIns="50800" rIns="50800" bIns="50800" rtlCol="0" anchor="ctr"/>
            <a:lstStyle/>
            <a:p>
              <a:pPr algn="ctr">
                <a:lnSpc>
                  <a:spcPts val="10560"/>
                </a:lnSpc>
              </a:pPr>
              <a:r>
                <a:rPr lang="en-US" sz="8800" b="1">
                  <a:solidFill>
                    <a:srgbClr val="E6EDF3"/>
                  </a:solidFill>
                  <a:latin typeface="Arimo Bold"/>
                  <a:ea typeface="Arimo Bold"/>
                  <a:cs typeface="Arimo Bold"/>
                  <a:sym typeface="Arimo Bold"/>
                </a:rPr>
                <a:t>Problem Statement.</a:t>
              </a:r>
            </a:p>
          </p:txBody>
        </p:sp>
      </p:grpSp>
      <p:sp>
        <p:nvSpPr>
          <p:cNvPr id="7" name="TextBox 7"/>
          <p:cNvSpPr txBox="1"/>
          <p:nvPr/>
        </p:nvSpPr>
        <p:spPr>
          <a:xfrm>
            <a:off x="3082290" y="3599118"/>
            <a:ext cx="12123420" cy="5858173"/>
          </a:xfrm>
          <a:prstGeom prst="rect">
            <a:avLst/>
          </a:prstGeom>
        </p:spPr>
        <p:txBody>
          <a:bodyPr lIns="0" tIns="0" rIns="0" bIns="0" rtlCol="0" anchor="t">
            <a:spAutoFit/>
          </a:bodyPr>
          <a:lstStyle/>
          <a:p>
            <a:pPr marL="241300" lvl="1" indent="-120650" algn="l">
              <a:lnSpc>
                <a:spcPts val="2400"/>
              </a:lnSpc>
              <a:buFont typeface="Arial"/>
              <a:buChar char="•"/>
            </a:pPr>
            <a:r>
              <a:rPr lang="en-US" sz="2000">
                <a:solidFill>
                  <a:srgbClr val="E6EDF3"/>
                </a:solidFill>
                <a:latin typeface="Canva Sans"/>
                <a:ea typeface="Canva Sans"/>
                <a:cs typeface="Canva Sans"/>
                <a:sym typeface="Canva Sans"/>
              </a:rPr>
              <a:t>AtliQ Mart is a growing FMCG manufacturer headquartered in Gujarat, India. It is currently operational in three cities Surat, Ahmedabad and Vadodra. They want to expand to other metro/tier1 cities in the next Few years.</a:t>
            </a:r>
          </a:p>
          <a:p>
            <a:pPr marL="241300" lvl="1" indent="-120650" algn="l">
              <a:lnSpc>
                <a:spcPts val="2400"/>
              </a:lnSpc>
            </a:pPr>
            <a:endParaRPr lang="en-US" sz="2000">
              <a:solidFill>
                <a:srgbClr val="E6EDF3"/>
              </a:solidFill>
              <a:latin typeface="Canva Sans"/>
              <a:ea typeface="Canva Sans"/>
              <a:cs typeface="Canva Sans"/>
              <a:sym typeface="Canva Sans"/>
            </a:endParaRPr>
          </a:p>
          <a:p>
            <a:pPr marL="241300" lvl="1" indent="-120650" algn="l">
              <a:lnSpc>
                <a:spcPts val="2400"/>
              </a:lnSpc>
              <a:buFont typeface="Arial"/>
              <a:buChar char="•"/>
            </a:pPr>
            <a:r>
              <a:rPr lang="en-US" sz="2000">
                <a:solidFill>
                  <a:srgbClr val="E6EDF3"/>
                </a:solidFill>
                <a:latin typeface="Canva Sans"/>
                <a:ea typeface="Canva Sans"/>
                <a:cs typeface="Canva Sans"/>
                <a:sym typeface="Canva Sans"/>
              </a:rPr>
              <a:t>AtliQ Mart is currently facing a problem where a few " key customers did not extend the annual contract due to service issues".</a:t>
            </a:r>
          </a:p>
          <a:p>
            <a:pPr marL="698500" lvl="2" indent="-232833" algn="l">
              <a:lnSpc>
                <a:spcPts val="2400"/>
              </a:lnSpc>
              <a:buFont typeface="Arial"/>
              <a:buChar char="⚬"/>
            </a:pPr>
            <a:r>
              <a:rPr lang="en-US" sz="2000">
                <a:solidFill>
                  <a:srgbClr val="E6EDF3"/>
                </a:solidFill>
                <a:latin typeface="Canva Sans"/>
                <a:ea typeface="Canva Sans"/>
                <a:cs typeface="Canva Sans"/>
                <a:sym typeface="Canva Sans"/>
              </a:rPr>
              <a:t>It is speculated that some of the essential products were either "not delivered on time" or "not delivered in Full Quantity" over a continued period, which could have resulted in bad customer service.</a:t>
            </a:r>
          </a:p>
          <a:p>
            <a:pPr marL="698500" lvl="2" indent="-232833" algn="l">
              <a:lnSpc>
                <a:spcPts val="2400"/>
              </a:lnSpc>
            </a:pPr>
            <a:endParaRPr lang="en-US" sz="2000">
              <a:solidFill>
                <a:srgbClr val="E6EDF3"/>
              </a:solidFill>
              <a:latin typeface="Canva Sans"/>
              <a:ea typeface="Canva Sans"/>
              <a:cs typeface="Canva Sans"/>
              <a:sym typeface="Canva Sans"/>
            </a:endParaRPr>
          </a:p>
          <a:p>
            <a:pPr marL="698500" lvl="2" indent="-232833" algn="l">
              <a:lnSpc>
                <a:spcPts val="2400"/>
              </a:lnSpc>
              <a:buFont typeface="Arial"/>
              <a:buChar char="⚬"/>
            </a:pPr>
            <a:r>
              <a:rPr lang="en-US" sz="2000">
                <a:solidFill>
                  <a:srgbClr val="E6EDF3"/>
                </a:solidFill>
                <a:latin typeface="Canva Sans"/>
                <a:ea typeface="Canva Sans"/>
                <a:cs typeface="Canva Sans"/>
                <a:sym typeface="Canva Sans"/>
              </a:rPr>
              <a:t>Management wants to fix this issue before expanding to other cities and requested their supply chain analytics team to track the ‘On time’ and ‘In Full’ delivery service level for all the customers on a daily basis so that they can respond swiftly to these issues.</a:t>
            </a:r>
          </a:p>
          <a:p>
            <a:pPr marL="698500" lvl="2" indent="-232833" algn="l">
              <a:lnSpc>
                <a:spcPts val="2400"/>
              </a:lnSpc>
            </a:pPr>
            <a:endParaRPr lang="en-US" sz="2000">
              <a:solidFill>
                <a:srgbClr val="E6EDF3"/>
              </a:solidFill>
              <a:latin typeface="Canva Sans"/>
              <a:ea typeface="Canva Sans"/>
              <a:cs typeface="Canva Sans"/>
              <a:sym typeface="Canva Sans"/>
            </a:endParaRPr>
          </a:p>
          <a:p>
            <a:pPr marL="698500" lvl="2" indent="-232833" algn="l">
              <a:lnSpc>
                <a:spcPts val="2400"/>
              </a:lnSpc>
            </a:pPr>
            <a:endParaRPr lang="en-US" sz="2000">
              <a:solidFill>
                <a:srgbClr val="E6EDF3"/>
              </a:solidFill>
              <a:latin typeface="Canva Sans"/>
              <a:ea typeface="Canva Sans"/>
              <a:cs typeface="Canva Sans"/>
              <a:sym typeface="Canva Sans"/>
            </a:endParaRPr>
          </a:p>
          <a:p>
            <a:pPr marL="241300" lvl="1" indent="-120650" algn="l">
              <a:lnSpc>
                <a:spcPts val="2400"/>
              </a:lnSpc>
              <a:buFont typeface="Arial"/>
              <a:buChar char="•"/>
            </a:pPr>
            <a:r>
              <a:rPr lang="en-US" sz="2000">
                <a:solidFill>
                  <a:srgbClr val="E6EDF3"/>
                </a:solidFill>
                <a:latin typeface="Canva Sans"/>
                <a:ea typeface="Canva Sans"/>
                <a:cs typeface="Canva Sans"/>
                <a:sym typeface="Canva Sans"/>
              </a:rPr>
              <a:t>The Supply Chain team decided to use a standard approach to measure the service level in which they will measure ‘on-time delivery (OT) %’, ‘In-full quantity delivery (IF) %’ and OnTime in full quantity (OTIF) % of the customer orders on a daily basis against the target service level set for each customer.</a:t>
            </a:r>
          </a:p>
        </p:txBody>
      </p:sp>
      <p:grpSp>
        <p:nvGrpSpPr>
          <p:cNvPr id="8" name="Group 8"/>
          <p:cNvGrpSpPr>
            <a:grpSpLocks noChangeAspect="1"/>
          </p:cNvGrpSpPr>
          <p:nvPr/>
        </p:nvGrpSpPr>
        <p:grpSpPr>
          <a:xfrm>
            <a:off x="15933174" y="402203"/>
            <a:ext cx="1600200" cy="1565920"/>
            <a:chOff x="0" y="0"/>
            <a:chExt cx="2133600" cy="2087893"/>
          </a:xfrm>
        </p:grpSpPr>
        <p:sp>
          <p:nvSpPr>
            <p:cNvPr id="9" name="Freeform 9"/>
            <p:cNvSpPr/>
            <p:nvPr/>
          </p:nvSpPr>
          <p:spPr>
            <a:xfrm>
              <a:off x="0" y="0"/>
              <a:ext cx="2133600" cy="2087880"/>
            </a:xfrm>
            <a:custGeom>
              <a:avLst/>
              <a:gdLst/>
              <a:ahLst/>
              <a:cxnLst/>
              <a:rect l="l" t="t" r="r" b="b"/>
              <a:pathLst>
                <a:path w="2133600" h="2087880">
                  <a:moveTo>
                    <a:pt x="0" y="0"/>
                  </a:moveTo>
                  <a:lnTo>
                    <a:pt x="2133600" y="0"/>
                  </a:lnTo>
                  <a:lnTo>
                    <a:pt x="2133600" y="2087880"/>
                  </a:lnTo>
                  <a:lnTo>
                    <a:pt x="0" y="2087880"/>
                  </a:lnTo>
                  <a:lnTo>
                    <a:pt x="0" y="0"/>
                  </a:lnTo>
                  <a:close/>
                </a:path>
              </a:pathLst>
            </a:custGeom>
            <a:blipFill>
              <a:blip r:embed="rId6"/>
              <a:stretch>
                <a:fillRect t="-32" b="-33"/>
              </a:stretch>
            </a:blipFill>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A0D1E"/>
        </a:solidFill>
        <a:effectLst/>
      </p:bgPr>
    </p:bg>
    <p:spTree>
      <p:nvGrpSpPr>
        <p:cNvPr id="1" name=""/>
        <p:cNvGrpSpPr/>
        <p:nvPr/>
      </p:nvGrpSpPr>
      <p:grpSpPr>
        <a:xfrm>
          <a:off x="0" y="0"/>
          <a:ext cx="0" cy="0"/>
          <a:chOff x="0" y="0"/>
          <a:chExt cx="0" cy="0"/>
        </a:xfrm>
      </p:grpSpPr>
      <p:sp>
        <p:nvSpPr>
          <p:cNvPr id="2" name="Freeform 2"/>
          <p:cNvSpPr/>
          <p:nvPr/>
        </p:nvSpPr>
        <p:spPr>
          <a:xfrm>
            <a:off x="15566356" y="5008512"/>
            <a:ext cx="3385889" cy="6545103"/>
          </a:xfrm>
          <a:custGeom>
            <a:avLst/>
            <a:gdLst/>
            <a:ahLst/>
            <a:cxnLst/>
            <a:rect l="l" t="t" r="r" b="b"/>
            <a:pathLst>
              <a:path w="3385889" h="6545103">
                <a:moveTo>
                  <a:pt x="0" y="0"/>
                </a:moveTo>
                <a:lnTo>
                  <a:pt x="3385888" y="0"/>
                </a:lnTo>
                <a:lnTo>
                  <a:pt x="3385888" y="6545103"/>
                </a:lnTo>
                <a:lnTo>
                  <a:pt x="0" y="6545103"/>
                </a:lnTo>
                <a:lnTo>
                  <a:pt x="0" y="0"/>
                </a:lnTo>
                <a:close/>
              </a:path>
            </a:pathLst>
          </a:custGeom>
          <a:blipFill>
            <a:blip r:embed="rId2">
              <a:extLst>
                <a:ext uri="{96DAC541-7B7A-43D3-8B79-37D633B846F1}">
                  <asvg:svgBlip xmlns:asvg="http://schemas.microsoft.com/office/drawing/2016/SVG/main" r:embed="rId3"/>
                </a:ext>
              </a:extLst>
            </a:blip>
            <a:stretch>
              <a:fillRect t="-1658" b="-1658"/>
            </a:stretch>
          </a:blipFill>
        </p:spPr>
      </p:sp>
      <p:sp>
        <p:nvSpPr>
          <p:cNvPr id="3" name="Freeform 3"/>
          <p:cNvSpPr/>
          <p:nvPr/>
        </p:nvSpPr>
        <p:spPr>
          <a:xfrm>
            <a:off x="-1292689" y="7598882"/>
            <a:ext cx="3606481" cy="3716818"/>
          </a:xfrm>
          <a:custGeom>
            <a:avLst/>
            <a:gdLst/>
            <a:ahLst/>
            <a:cxnLst/>
            <a:rect l="l" t="t" r="r" b="b"/>
            <a:pathLst>
              <a:path w="3606481" h="3716818">
                <a:moveTo>
                  <a:pt x="0" y="0"/>
                </a:moveTo>
                <a:lnTo>
                  <a:pt x="3606481" y="0"/>
                </a:lnTo>
                <a:lnTo>
                  <a:pt x="3606481" y="3716818"/>
                </a:lnTo>
                <a:lnTo>
                  <a:pt x="0" y="3716818"/>
                </a:lnTo>
                <a:lnTo>
                  <a:pt x="0" y="0"/>
                </a:lnTo>
                <a:close/>
              </a:path>
            </a:pathLst>
          </a:custGeom>
          <a:blipFill>
            <a:blip r:embed="rId4">
              <a:extLst>
                <a:ext uri="{96DAC541-7B7A-43D3-8B79-37D633B846F1}">
                  <asvg:svgBlip xmlns:asvg="http://schemas.microsoft.com/office/drawing/2016/SVG/main" r:embed="rId5"/>
                </a:ext>
              </a:extLst>
            </a:blip>
            <a:stretch>
              <a:fillRect l="-1529" r="-1529"/>
            </a:stretch>
          </a:blipFill>
        </p:spPr>
      </p:sp>
      <p:grpSp>
        <p:nvGrpSpPr>
          <p:cNvPr id="4" name="Group 4"/>
          <p:cNvGrpSpPr/>
          <p:nvPr/>
        </p:nvGrpSpPr>
        <p:grpSpPr>
          <a:xfrm>
            <a:off x="4584538" y="573702"/>
            <a:ext cx="7322997" cy="1179810"/>
            <a:chOff x="0" y="0"/>
            <a:chExt cx="9763996" cy="1573080"/>
          </a:xfrm>
        </p:grpSpPr>
        <p:sp>
          <p:nvSpPr>
            <p:cNvPr id="5" name="Freeform 5"/>
            <p:cNvSpPr/>
            <p:nvPr/>
          </p:nvSpPr>
          <p:spPr>
            <a:xfrm>
              <a:off x="0" y="0"/>
              <a:ext cx="9764014" cy="1573022"/>
            </a:xfrm>
            <a:custGeom>
              <a:avLst/>
              <a:gdLst/>
              <a:ahLst/>
              <a:cxnLst/>
              <a:rect l="l" t="t" r="r" b="b"/>
              <a:pathLst>
                <a:path w="9764014" h="1573022">
                  <a:moveTo>
                    <a:pt x="0" y="0"/>
                  </a:moveTo>
                  <a:lnTo>
                    <a:pt x="9764014" y="0"/>
                  </a:lnTo>
                  <a:lnTo>
                    <a:pt x="9764014" y="1573022"/>
                  </a:lnTo>
                  <a:lnTo>
                    <a:pt x="0" y="1573022"/>
                  </a:lnTo>
                  <a:close/>
                </a:path>
              </a:pathLst>
            </a:custGeom>
            <a:solidFill>
              <a:srgbClr val="F35000"/>
            </a:solidFill>
          </p:spPr>
        </p:sp>
        <p:sp>
          <p:nvSpPr>
            <p:cNvPr id="6" name="TextBox 6"/>
            <p:cNvSpPr txBox="1"/>
            <p:nvPr/>
          </p:nvSpPr>
          <p:spPr>
            <a:xfrm>
              <a:off x="0" y="0"/>
              <a:ext cx="9763996" cy="1573080"/>
            </a:xfrm>
            <a:prstGeom prst="rect">
              <a:avLst/>
            </a:prstGeom>
          </p:spPr>
          <p:txBody>
            <a:bodyPr lIns="50800" tIns="50800" rIns="50800" bIns="50800" rtlCol="0" anchor="ctr"/>
            <a:lstStyle/>
            <a:p>
              <a:pPr algn="ctr">
                <a:lnSpc>
                  <a:spcPts val="9219"/>
                </a:lnSpc>
              </a:pPr>
              <a:r>
                <a:rPr lang="en-US" sz="8781" spc="184">
                  <a:solidFill>
                    <a:srgbClr val="FFFFFF"/>
                  </a:solidFill>
                  <a:latin typeface="Codec Pro"/>
                  <a:ea typeface="Codec Pro"/>
                  <a:cs typeface="Codec Pro"/>
                  <a:sym typeface="Codec Pro"/>
                </a:rPr>
                <a:t>Model View</a:t>
              </a:r>
            </a:p>
          </p:txBody>
        </p:sp>
      </p:grpSp>
      <p:sp>
        <p:nvSpPr>
          <p:cNvPr id="7" name="Freeform 7"/>
          <p:cNvSpPr/>
          <p:nvPr/>
        </p:nvSpPr>
        <p:spPr>
          <a:xfrm>
            <a:off x="1032980" y="1070766"/>
            <a:ext cx="934283" cy="1815744"/>
          </a:xfrm>
          <a:custGeom>
            <a:avLst/>
            <a:gdLst/>
            <a:ahLst/>
            <a:cxnLst/>
            <a:rect l="l" t="t" r="r" b="b"/>
            <a:pathLst>
              <a:path w="934283" h="1815744">
                <a:moveTo>
                  <a:pt x="0" y="0"/>
                </a:moveTo>
                <a:lnTo>
                  <a:pt x="934283" y="0"/>
                </a:lnTo>
                <a:lnTo>
                  <a:pt x="934283" y="1815744"/>
                </a:lnTo>
                <a:lnTo>
                  <a:pt x="0" y="1815744"/>
                </a:lnTo>
                <a:lnTo>
                  <a:pt x="0" y="0"/>
                </a:lnTo>
                <a:close/>
              </a:path>
            </a:pathLst>
          </a:custGeom>
          <a:blipFill>
            <a:blip r:embed="rId6">
              <a:extLst>
                <a:ext uri="{96DAC541-7B7A-43D3-8B79-37D633B846F1}">
                  <asvg:svgBlip xmlns:asvg="http://schemas.microsoft.com/office/drawing/2016/SVG/main" r:embed="rId7"/>
                </a:ext>
              </a:extLst>
            </a:blip>
            <a:stretch>
              <a:fillRect l="-367" r="-367"/>
            </a:stretch>
          </a:blipFill>
        </p:spPr>
      </p:sp>
      <p:grpSp>
        <p:nvGrpSpPr>
          <p:cNvPr id="8" name="Group 8"/>
          <p:cNvGrpSpPr>
            <a:grpSpLocks noChangeAspect="1"/>
          </p:cNvGrpSpPr>
          <p:nvPr/>
        </p:nvGrpSpPr>
        <p:grpSpPr>
          <a:xfrm>
            <a:off x="1368838" y="2191063"/>
            <a:ext cx="14410157" cy="6970094"/>
            <a:chOff x="0" y="0"/>
            <a:chExt cx="19213543" cy="9293459"/>
          </a:xfrm>
        </p:grpSpPr>
        <p:sp>
          <p:nvSpPr>
            <p:cNvPr id="9" name="Freeform 9"/>
            <p:cNvSpPr/>
            <p:nvPr/>
          </p:nvSpPr>
          <p:spPr>
            <a:xfrm>
              <a:off x="0" y="0"/>
              <a:ext cx="19213576" cy="9293479"/>
            </a:xfrm>
            <a:custGeom>
              <a:avLst/>
              <a:gdLst/>
              <a:ahLst/>
              <a:cxnLst/>
              <a:rect l="l" t="t" r="r" b="b"/>
              <a:pathLst>
                <a:path w="19213576" h="9293479">
                  <a:moveTo>
                    <a:pt x="0" y="0"/>
                  </a:moveTo>
                  <a:lnTo>
                    <a:pt x="19213576" y="0"/>
                  </a:lnTo>
                  <a:lnTo>
                    <a:pt x="19213576" y="9293479"/>
                  </a:lnTo>
                  <a:lnTo>
                    <a:pt x="0" y="9293479"/>
                  </a:lnTo>
                  <a:lnTo>
                    <a:pt x="0" y="0"/>
                  </a:lnTo>
                  <a:close/>
                </a:path>
              </a:pathLst>
            </a:custGeom>
            <a:blipFill>
              <a:blip r:embed="rId8"/>
              <a:stretch>
                <a:fillRect l="-94" r="-94"/>
              </a:stretch>
            </a:blipFill>
          </p:spPr>
        </p:sp>
      </p:grpSp>
      <p:grpSp>
        <p:nvGrpSpPr>
          <p:cNvPr id="10" name="Group 10"/>
          <p:cNvGrpSpPr>
            <a:grpSpLocks noChangeAspect="1"/>
          </p:cNvGrpSpPr>
          <p:nvPr/>
        </p:nvGrpSpPr>
        <p:grpSpPr>
          <a:xfrm>
            <a:off x="15933174" y="402203"/>
            <a:ext cx="1600200" cy="1565920"/>
            <a:chOff x="0" y="0"/>
            <a:chExt cx="2133600" cy="2087893"/>
          </a:xfrm>
        </p:grpSpPr>
        <p:sp>
          <p:nvSpPr>
            <p:cNvPr id="11" name="Freeform 11"/>
            <p:cNvSpPr/>
            <p:nvPr/>
          </p:nvSpPr>
          <p:spPr>
            <a:xfrm>
              <a:off x="0" y="0"/>
              <a:ext cx="2133600" cy="2087880"/>
            </a:xfrm>
            <a:custGeom>
              <a:avLst/>
              <a:gdLst/>
              <a:ahLst/>
              <a:cxnLst/>
              <a:rect l="l" t="t" r="r" b="b"/>
              <a:pathLst>
                <a:path w="2133600" h="2087880">
                  <a:moveTo>
                    <a:pt x="0" y="0"/>
                  </a:moveTo>
                  <a:lnTo>
                    <a:pt x="2133600" y="0"/>
                  </a:lnTo>
                  <a:lnTo>
                    <a:pt x="2133600" y="2087880"/>
                  </a:lnTo>
                  <a:lnTo>
                    <a:pt x="0" y="2087880"/>
                  </a:lnTo>
                  <a:lnTo>
                    <a:pt x="0" y="0"/>
                  </a:lnTo>
                  <a:close/>
                </a:path>
              </a:pathLst>
            </a:custGeom>
            <a:blipFill>
              <a:blip r:embed="rId9"/>
              <a:stretch>
                <a:fillRect t="-32" b="-33"/>
              </a:stretch>
            </a:blipFill>
          </p:spPr>
        </p:sp>
      </p:grpSp>
      <p:sp>
        <p:nvSpPr>
          <p:cNvPr id="12" name="TextBox 12"/>
          <p:cNvSpPr txBox="1"/>
          <p:nvPr/>
        </p:nvSpPr>
        <p:spPr>
          <a:xfrm>
            <a:off x="12359640" y="2210038"/>
            <a:ext cx="3321606" cy="296942"/>
          </a:xfrm>
          <a:prstGeom prst="rect">
            <a:avLst/>
          </a:prstGeom>
        </p:spPr>
        <p:txBody>
          <a:bodyPr lIns="0" tIns="0" rIns="0" bIns="0" rtlCol="0" anchor="t">
            <a:spAutoFit/>
          </a:bodyPr>
          <a:lstStyle/>
          <a:p>
            <a:pPr algn="l">
              <a:lnSpc>
                <a:spcPts val="2160"/>
              </a:lnSpc>
            </a:pPr>
            <a:r>
              <a:rPr lang="en-US" sz="1800">
                <a:solidFill>
                  <a:srgbClr val="A6A6A6"/>
                </a:solidFill>
                <a:latin typeface="Arimo"/>
                <a:ea typeface="Arimo"/>
                <a:cs typeface="Arimo"/>
                <a:sym typeface="Arimo"/>
              </a:rPr>
              <a:t>- Active and Inactive relationships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A0D1E"/>
        </a:solidFill>
        <a:effectLst/>
      </p:bgPr>
    </p:bg>
    <p:spTree>
      <p:nvGrpSpPr>
        <p:cNvPr id="1" name=""/>
        <p:cNvGrpSpPr/>
        <p:nvPr/>
      </p:nvGrpSpPr>
      <p:grpSpPr>
        <a:xfrm>
          <a:off x="0" y="0"/>
          <a:ext cx="0" cy="0"/>
          <a:chOff x="0" y="0"/>
          <a:chExt cx="0" cy="0"/>
        </a:xfrm>
      </p:grpSpPr>
      <p:sp>
        <p:nvSpPr>
          <p:cNvPr id="2" name="Freeform 2"/>
          <p:cNvSpPr/>
          <p:nvPr/>
        </p:nvSpPr>
        <p:spPr>
          <a:xfrm>
            <a:off x="15019342" y="5169877"/>
            <a:ext cx="3385889" cy="6545103"/>
          </a:xfrm>
          <a:custGeom>
            <a:avLst/>
            <a:gdLst/>
            <a:ahLst/>
            <a:cxnLst/>
            <a:rect l="l" t="t" r="r" b="b"/>
            <a:pathLst>
              <a:path w="3385889" h="6545103">
                <a:moveTo>
                  <a:pt x="0" y="0"/>
                </a:moveTo>
                <a:lnTo>
                  <a:pt x="3385889" y="0"/>
                </a:lnTo>
                <a:lnTo>
                  <a:pt x="3385889" y="6545103"/>
                </a:lnTo>
                <a:lnTo>
                  <a:pt x="0" y="6545103"/>
                </a:lnTo>
                <a:lnTo>
                  <a:pt x="0" y="0"/>
                </a:lnTo>
                <a:close/>
              </a:path>
            </a:pathLst>
          </a:custGeom>
          <a:blipFill>
            <a:blip r:embed="rId2">
              <a:extLst>
                <a:ext uri="{96DAC541-7B7A-43D3-8B79-37D633B846F1}">
                  <asvg:svgBlip xmlns:asvg="http://schemas.microsoft.com/office/drawing/2016/SVG/main" r:embed="rId3"/>
                </a:ext>
              </a:extLst>
            </a:blip>
            <a:stretch>
              <a:fillRect t="-1658" b="-1658"/>
            </a:stretch>
          </a:blipFill>
        </p:spPr>
      </p:sp>
      <p:sp>
        <p:nvSpPr>
          <p:cNvPr id="3" name="Freeform 3"/>
          <p:cNvSpPr/>
          <p:nvPr/>
        </p:nvSpPr>
        <p:spPr>
          <a:xfrm>
            <a:off x="-1292689" y="7598882"/>
            <a:ext cx="3606481" cy="3716818"/>
          </a:xfrm>
          <a:custGeom>
            <a:avLst/>
            <a:gdLst/>
            <a:ahLst/>
            <a:cxnLst/>
            <a:rect l="l" t="t" r="r" b="b"/>
            <a:pathLst>
              <a:path w="3606481" h="3716818">
                <a:moveTo>
                  <a:pt x="0" y="0"/>
                </a:moveTo>
                <a:lnTo>
                  <a:pt x="3606481" y="0"/>
                </a:lnTo>
                <a:lnTo>
                  <a:pt x="3606481" y="3716818"/>
                </a:lnTo>
                <a:lnTo>
                  <a:pt x="0" y="3716818"/>
                </a:lnTo>
                <a:lnTo>
                  <a:pt x="0" y="0"/>
                </a:lnTo>
                <a:close/>
              </a:path>
            </a:pathLst>
          </a:custGeom>
          <a:blipFill>
            <a:blip r:embed="rId4">
              <a:extLst>
                <a:ext uri="{96DAC541-7B7A-43D3-8B79-37D633B846F1}">
                  <asvg:svgBlip xmlns:asvg="http://schemas.microsoft.com/office/drawing/2016/SVG/main" r:embed="rId5"/>
                </a:ext>
              </a:extLst>
            </a:blip>
            <a:stretch>
              <a:fillRect l="-1529" r="-1529"/>
            </a:stretch>
          </a:blipFill>
        </p:spPr>
      </p:sp>
      <p:sp>
        <p:nvSpPr>
          <p:cNvPr id="4" name="Freeform 4"/>
          <p:cNvSpPr/>
          <p:nvPr/>
        </p:nvSpPr>
        <p:spPr>
          <a:xfrm>
            <a:off x="1032980" y="1070766"/>
            <a:ext cx="934283" cy="1815744"/>
          </a:xfrm>
          <a:custGeom>
            <a:avLst/>
            <a:gdLst/>
            <a:ahLst/>
            <a:cxnLst/>
            <a:rect l="l" t="t" r="r" b="b"/>
            <a:pathLst>
              <a:path w="934283" h="1815744">
                <a:moveTo>
                  <a:pt x="0" y="0"/>
                </a:moveTo>
                <a:lnTo>
                  <a:pt x="934283" y="0"/>
                </a:lnTo>
                <a:lnTo>
                  <a:pt x="934283" y="1815744"/>
                </a:lnTo>
                <a:lnTo>
                  <a:pt x="0" y="1815744"/>
                </a:lnTo>
                <a:lnTo>
                  <a:pt x="0" y="0"/>
                </a:lnTo>
                <a:close/>
              </a:path>
            </a:pathLst>
          </a:custGeom>
          <a:blipFill>
            <a:blip r:embed="rId6">
              <a:extLst>
                <a:ext uri="{96DAC541-7B7A-43D3-8B79-37D633B846F1}">
                  <asvg:svgBlip xmlns:asvg="http://schemas.microsoft.com/office/drawing/2016/SVG/main" r:embed="rId7"/>
                </a:ext>
              </a:extLst>
            </a:blip>
            <a:stretch>
              <a:fillRect l="-367" r="-367"/>
            </a:stretch>
          </a:blipFill>
        </p:spPr>
      </p:sp>
      <p:grpSp>
        <p:nvGrpSpPr>
          <p:cNvPr id="5" name="Group 5"/>
          <p:cNvGrpSpPr>
            <a:grpSpLocks noChangeAspect="1"/>
          </p:cNvGrpSpPr>
          <p:nvPr/>
        </p:nvGrpSpPr>
        <p:grpSpPr>
          <a:xfrm>
            <a:off x="1510319" y="1269314"/>
            <a:ext cx="15187679" cy="7748371"/>
            <a:chOff x="0" y="0"/>
            <a:chExt cx="20250239" cy="10331161"/>
          </a:xfrm>
        </p:grpSpPr>
        <p:sp>
          <p:nvSpPr>
            <p:cNvPr id="6" name="Freeform 6"/>
            <p:cNvSpPr/>
            <p:nvPr/>
          </p:nvSpPr>
          <p:spPr>
            <a:xfrm>
              <a:off x="0" y="0"/>
              <a:ext cx="20250277" cy="10331196"/>
            </a:xfrm>
            <a:custGeom>
              <a:avLst/>
              <a:gdLst/>
              <a:ahLst/>
              <a:cxnLst/>
              <a:rect l="l" t="t" r="r" b="b"/>
              <a:pathLst>
                <a:path w="20250277" h="10331196">
                  <a:moveTo>
                    <a:pt x="0" y="0"/>
                  </a:moveTo>
                  <a:lnTo>
                    <a:pt x="20250277" y="0"/>
                  </a:lnTo>
                  <a:lnTo>
                    <a:pt x="20250277" y="10331196"/>
                  </a:lnTo>
                  <a:lnTo>
                    <a:pt x="0" y="10331196"/>
                  </a:lnTo>
                  <a:lnTo>
                    <a:pt x="0" y="0"/>
                  </a:lnTo>
                  <a:close/>
                </a:path>
              </a:pathLst>
            </a:custGeom>
            <a:blipFill>
              <a:blip r:embed="rId8"/>
              <a:stretch>
                <a:fillRect t="-6342" b="-6341"/>
              </a:stretch>
            </a:blipFill>
          </p:spPr>
        </p:sp>
      </p:grpSp>
      <p:grpSp>
        <p:nvGrpSpPr>
          <p:cNvPr id="7" name="Group 7"/>
          <p:cNvGrpSpPr/>
          <p:nvPr/>
        </p:nvGrpSpPr>
        <p:grpSpPr>
          <a:xfrm>
            <a:off x="5659741" y="190500"/>
            <a:ext cx="6968517" cy="723228"/>
            <a:chOff x="0" y="-1933575"/>
            <a:chExt cx="9291356" cy="964304"/>
          </a:xfrm>
        </p:grpSpPr>
        <p:sp>
          <p:nvSpPr>
            <p:cNvPr id="8" name="Freeform 8"/>
            <p:cNvSpPr/>
            <p:nvPr/>
          </p:nvSpPr>
          <p:spPr>
            <a:xfrm>
              <a:off x="0" y="-1860687"/>
              <a:ext cx="9291320" cy="888110"/>
            </a:xfrm>
            <a:custGeom>
              <a:avLst/>
              <a:gdLst/>
              <a:ahLst/>
              <a:cxnLst/>
              <a:rect l="l" t="t" r="r" b="b"/>
              <a:pathLst>
                <a:path w="9291320" h="888111">
                  <a:moveTo>
                    <a:pt x="0" y="0"/>
                  </a:moveTo>
                  <a:lnTo>
                    <a:pt x="9291320" y="0"/>
                  </a:lnTo>
                  <a:lnTo>
                    <a:pt x="9291320" y="888111"/>
                  </a:lnTo>
                  <a:lnTo>
                    <a:pt x="0" y="888111"/>
                  </a:lnTo>
                  <a:close/>
                </a:path>
              </a:pathLst>
            </a:custGeom>
            <a:solidFill>
              <a:srgbClr val="F35000"/>
            </a:solidFill>
          </p:spPr>
        </p:sp>
        <p:sp>
          <p:nvSpPr>
            <p:cNvPr id="9" name="TextBox 9"/>
            <p:cNvSpPr txBox="1"/>
            <p:nvPr/>
          </p:nvSpPr>
          <p:spPr>
            <a:xfrm>
              <a:off x="0" y="-1933575"/>
              <a:ext cx="9291356" cy="964304"/>
            </a:xfrm>
            <a:prstGeom prst="rect">
              <a:avLst/>
            </a:prstGeom>
          </p:spPr>
          <p:txBody>
            <a:bodyPr lIns="50800" tIns="50800" rIns="50800" bIns="50800" rtlCol="0" anchor="ctr"/>
            <a:lstStyle/>
            <a:p>
              <a:pPr algn="ctr">
                <a:lnSpc>
                  <a:spcPts val="5759"/>
                </a:lnSpc>
              </a:pPr>
              <a:r>
                <a:rPr lang="en-US" sz="4800" spc="184" dirty="0">
                  <a:solidFill>
                    <a:srgbClr val="FFFFFF"/>
                  </a:solidFill>
                  <a:latin typeface="Codec Pro"/>
                  <a:ea typeface="Codec Pro"/>
                  <a:cs typeface="Codec Pro"/>
                  <a:sym typeface="Codec Pro"/>
                </a:rPr>
                <a:t>Product Distribution</a:t>
              </a:r>
            </a:p>
          </p:txBody>
        </p:sp>
      </p:grpSp>
      <p:grpSp>
        <p:nvGrpSpPr>
          <p:cNvPr id="10" name="Group 10"/>
          <p:cNvGrpSpPr>
            <a:grpSpLocks noChangeAspect="1"/>
          </p:cNvGrpSpPr>
          <p:nvPr/>
        </p:nvGrpSpPr>
        <p:grpSpPr>
          <a:xfrm>
            <a:off x="15933174" y="402203"/>
            <a:ext cx="1600200" cy="1565920"/>
            <a:chOff x="0" y="0"/>
            <a:chExt cx="2133600" cy="2087893"/>
          </a:xfrm>
        </p:grpSpPr>
        <p:sp>
          <p:nvSpPr>
            <p:cNvPr id="11" name="Freeform 11"/>
            <p:cNvSpPr/>
            <p:nvPr/>
          </p:nvSpPr>
          <p:spPr>
            <a:xfrm>
              <a:off x="0" y="0"/>
              <a:ext cx="2133600" cy="2087880"/>
            </a:xfrm>
            <a:custGeom>
              <a:avLst/>
              <a:gdLst/>
              <a:ahLst/>
              <a:cxnLst/>
              <a:rect l="l" t="t" r="r" b="b"/>
              <a:pathLst>
                <a:path w="2133600" h="2087880">
                  <a:moveTo>
                    <a:pt x="0" y="0"/>
                  </a:moveTo>
                  <a:lnTo>
                    <a:pt x="2133600" y="0"/>
                  </a:lnTo>
                  <a:lnTo>
                    <a:pt x="2133600" y="2087880"/>
                  </a:lnTo>
                  <a:lnTo>
                    <a:pt x="0" y="2087880"/>
                  </a:lnTo>
                  <a:lnTo>
                    <a:pt x="0" y="0"/>
                  </a:lnTo>
                  <a:close/>
                </a:path>
              </a:pathLst>
            </a:custGeom>
            <a:blipFill>
              <a:blip r:embed="rId9"/>
              <a:stretch>
                <a:fillRect t="-32" b="-33"/>
              </a:stretch>
            </a:blipFill>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A0D1E"/>
        </a:solidFill>
        <a:effectLst/>
      </p:bgPr>
    </p:bg>
    <p:spTree>
      <p:nvGrpSpPr>
        <p:cNvPr id="1" name=""/>
        <p:cNvGrpSpPr/>
        <p:nvPr/>
      </p:nvGrpSpPr>
      <p:grpSpPr>
        <a:xfrm>
          <a:off x="0" y="0"/>
          <a:ext cx="0" cy="0"/>
          <a:chOff x="0" y="0"/>
          <a:chExt cx="0" cy="0"/>
        </a:xfrm>
      </p:grpSpPr>
      <p:sp>
        <p:nvSpPr>
          <p:cNvPr id="2" name="Freeform 2"/>
          <p:cNvSpPr/>
          <p:nvPr/>
        </p:nvSpPr>
        <p:spPr>
          <a:xfrm>
            <a:off x="13397754" y="4081514"/>
            <a:ext cx="5334001" cy="10353572"/>
          </a:xfrm>
          <a:custGeom>
            <a:avLst/>
            <a:gdLst/>
            <a:ahLst/>
            <a:cxnLst/>
            <a:rect l="l" t="t" r="r" b="b"/>
            <a:pathLst>
              <a:path w="5334001" h="10353572">
                <a:moveTo>
                  <a:pt x="0" y="0"/>
                </a:moveTo>
                <a:lnTo>
                  <a:pt x="5334001" y="0"/>
                </a:lnTo>
                <a:lnTo>
                  <a:pt x="5334001" y="10353572"/>
                </a:lnTo>
                <a:lnTo>
                  <a:pt x="0" y="10353572"/>
                </a:lnTo>
                <a:lnTo>
                  <a:pt x="0" y="0"/>
                </a:lnTo>
                <a:close/>
              </a:path>
            </a:pathLst>
          </a:custGeom>
          <a:blipFill>
            <a:blip r:embed="rId2">
              <a:extLst>
                <a:ext uri="{96DAC541-7B7A-43D3-8B79-37D633B846F1}">
                  <asvg:svgBlip xmlns:asvg="http://schemas.microsoft.com/office/drawing/2016/SVG/main" r:embed="rId3"/>
                </a:ext>
              </a:extLst>
            </a:blip>
            <a:stretch>
              <a:fillRect t="-1472" b="-1472"/>
            </a:stretch>
          </a:blipFill>
        </p:spPr>
      </p:sp>
      <p:grpSp>
        <p:nvGrpSpPr>
          <p:cNvPr id="3" name="Group 3"/>
          <p:cNvGrpSpPr>
            <a:grpSpLocks noChangeAspect="1"/>
          </p:cNvGrpSpPr>
          <p:nvPr/>
        </p:nvGrpSpPr>
        <p:grpSpPr>
          <a:xfrm>
            <a:off x="15277211" y="589491"/>
            <a:ext cx="2143125" cy="2143125"/>
            <a:chOff x="0" y="0"/>
            <a:chExt cx="2857500" cy="2857500"/>
          </a:xfrm>
        </p:grpSpPr>
        <p:sp>
          <p:nvSpPr>
            <p:cNvPr id="4" name="Freeform 4"/>
            <p:cNvSpPr/>
            <p:nvPr/>
          </p:nvSpPr>
          <p:spPr>
            <a:xfrm>
              <a:off x="0" y="0"/>
              <a:ext cx="2857500" cy="2857500"/>
            </a:xfrm>
            <a:custGeom>
              <a:avLst/>
              <a:gdLst/>
              <a:ahLst/>
              <a:cxnLst/>
              <a:rect l="l" t="t" r="r" b="b"/>
              <a:pathLst>
                <a:path w="2857500" h="2857500">
                  <a:moveTo>
                    <a:pt x="0" y="0"/>
                  </a:moveTo>
                  <a:lnTo>
                    <a:pt x="2857500" y="0"/>
                  </a:lnTo>
                  <a:lnTo>
                    <a:pt x="2857500" y="2857500"/>
                  </a:lnTo>
                  <a:lnTo>
                    <a:pt x="0" y="2857500"/>
                  </a:lnTo>
                  <a:lnTo>
                    <a:pt x="0" y="0"/>
                  </a:lnTo>
                  <a:close/>
                </a:path>
              </a:pathLst>
            </a:custGeom>
            <a:blipFill>
              <a:blip r:embed="rId4"/>
              <a:stretch>
                <a:fillRect/>
              </a:stretch>
            </a:blipFill>
          </p:spPr>
        </p:sp>
      </p:grpSp>
      <p:grpSp>
        <p:nvGrpSpPr>
          <p:cNvPr id="5" name="Group 5"/>
          <p:cNvGrpSpPr/>
          <p:nvPr/>
        </p:nvGrpSpPr>
        <p:grpSpPr>
          <a:xfrm>
            <a:off x="2572340" y="6543396"/>
            <a:ext cx="5554651" cy="400110"/>
            <a:chOff x="0" y="0"/>
            <a:chExt cx="7406201" cy="533480"/>
          </a:xfrm>
        </p:grpSpPr>
        <p:sp>
          <p:nvSpPr>
            <p:cNvPr id="6" name="Freeform 6"/>
            <p:cNvSpPr/>
            <p:nvPr/>
          </p:nvSpPr>
          <p:spPr>
            <a:xfrm>
              <a:off x="0" y="0"/>
              <a:ext cx="7406201" cy="533480"/>
            </a:xfrm>
            <a:custGeom>
              <a:avLst/>
              <a:gdLst/>
              <a:ahLst/>
              <a:cxnLst/>
              <a:rect l="l" t="t" r="r" b="b"/>
              <a:pathLst>
                <a:path w="7406201" h="533480">
                  <a:moveTo>
                    <a:pt x="0" y="0"/>
                  </a:moveTo>
                  <a:lnTo>
                    <a:pt x="7406201" y="0"/>
                  </a:lnTo>
                  <a:lnTo>
                    <a:pt x="7406201" y="533480"/>
                  </a:lnTo>
                  <a:lnTo>
                    <a:pt x="0" y="533480"/>
                  </a:lnTo>
                  <a:close/>
                </a:path>
              </a:pathLst>
            </a:custGeom>
            <a:solidFill>
              <a:srgbClr val="000000">
                <a:alpha val="0"/>
              </a:srgbClr>
            </a:solidFill>
          </p:spPr>
        </p:sp>
        <p:sp>
          <p:nvSpPr>
            <p:cNvPr id="7" name="TextBox 7"/>
            <p:cNvSpPr txBox="1"/>
            <p:nvPr/>
          </p:nvSpPr>
          <p:spPr>
            <a:xfrm>
              <a:off x="0" y="-19050"/>
              <a:ext cx="7406201" cy="552530"/>
            </a:xfrm>
            <a:prstGeom prst="rect">
              <a:avLst/>
            </a:prstGeom>
          </p:spPr>
          <p:txBody>
            <a:bodyPr lIns="0" tIns="0" rIns="0" bIns="0" rtlCol="0" anchor="ctr"/>
            <a:lstStyle/>
            <a:p>
              <a:pPr algn="ctr">
                <a:lnSpc>
                  <a:spcPts val="2160"/>
                </a:lnSpc>
              </a:pPr>
              <a:r>
                <a:rPr lang="en-US" sz="1800">
                  <a:solidFill>
                    <a:srgbClr val="FFFFFF"/>
                  </a:solidFill>
                  <a:latin typeface="Arimo"/>
                  <a:ea typeface="Arimo"/>
                  <a:cs typeface="Arimo"/>
                  <a:sym typeface="Arimo"/>
                </a:rPr>
                <a:t>      SUM(fact_orders_aggregate[ IF ]) / Total orders</a:t>
              </a:r>
            </a:p>
          </p:txBody>
        </p:sp>
      </p:grpSp>
      <p:sp>
        <p:nvSpPr>
          <p:cNvPr id="8" name="TextBox 8"/>
          <p:cNvSpPr txBox="1"/>
          <p:nvPr/>
        </p:nvSpPr>
        <p:spPr>
          <a:xfrm>
            <a:off x="1370379" y="6551612"/>
            <a:ext cx="1752265" cy="379750"/>
          </a:xfrm>
          <a:prstGeom prst="rect">
            <a:avLst/>
          </a:prstGeom>
        </p:spPr>
        <p:txBody>
          <a:bodyPr lIns="0" tIns="0" rIns="0" bIns="0" rtlCol="0" anchor="t">
            <a:spAutoFit/>
          </a:bodyPr>
          <a:lstStyle/>
          <a:p>
            <a:pPr algn="l">
              <a:lnSpc>
                <a:spcPts val="2879"/>
              </a:lnSpc>
            </a:pPr>
            <a:r>
              <a:rPr lang="en-US" sz="2400">
                <a:solidFill>
                  <a:srgbClr val="FFFFFF"/>
                </a:solidFill>
                <a:latin typeface="Arimo"/>
                <a:ea typeface="Arimo"/>
                <a:cs typeface="Arimo"/>
                <a:sym typeface="Arimo"/>
              </a:rPr>
              <a:t>In  Full %   =</a:t>
            </a:r>
          </a:p>
        </p:txBody>
      </p:sp>
      <p:sp>
        <p:nvSpPr>
          <p:cNvPr id="9" name="TextBox 9"/>
          <p:cNvSpPr txBox="1"/>
          <p:nvPr/>
        </p:nvSpPr>
        <p:spPr>
          <a:xfrm>
            <a:off x="2099479" y="7868058"/>
            <a:ext cx="5677699" cy="327720"/>
          </a:xfrm>
          <a:prstGeom prst="rect">
            <a:avLst/>
          </a:prstGeom>
        </p:spPr>
        <p:txBody>
          <a:bodyPr lIns="0" tIns="0" rIns="0" bIns="0" rtlCol="0" anchor="t">
            <a:spAutoFit/>
          </a:bodyPr>
          <a:lstStyle/>
          <a:p>
            <a:pPr algn="ctr">
              <a:lnSpc>
                <a:spcPts val="2160"/>
              </a:lnSpc>
            </a:pPr>
            <a:r>
              <a:rPr lang="en-US" sz="1800">
                <a:solidFill>
                  <a:srgbClr val="FFFFFF"/>
                </a:solidFill>
                <a:latin typeface="Arimo"/>
                <a:ea typeface="Arimo"/>
                <a:cs typeface="Arimo"/>
                <a:sym typeface="Arimo"/>
              </a:rPr>
              <a:t>       SUM(fact_orders_aggregate[ otif ]) / Total orders</a:t>
            </a:r>
          </a:p>
        </p:txBody>
      </p:sp>
      <p:sp>
        <p:nvSpPr>
          <p:cNvPr id="10" name="TextBox 10"/>
          <p:cNvSpPr txBox="1"/>
          <p:nvPr/>
        </p:nvSpPr>
        <p:spPr>
          <a:xfrm>
            <a:off x="1328145" y="7877583"/>
            <a:ext cx="1561559" cy="379750"/>
          </a:xfrm>
          <a:prstGeom prst="rect">
            <a:avLst/>
          </a:prstGeom>
        </p:spPr>
        <p:txBody>
          <a:bodyPr lIns="0" tIns="0" rIns="0" bIns="0" rtlCol="0" anchor="t">
            <a:spAutoFit/>
          </a:bodyPr>
          <a:lstStyle/>
          <a:p>
            <a:pPr algn="l">
              <a:lnSpc>
                <a:spcPts val="2879"/>
              </a:lnSpc>
            </a:pPr>
            <a:r>
              <a:rPr lang="en-US" sz="2400">
                <a:solidFill>
                  <a:srgbClr val="FFFFFF"/>
                </a:solidFill>
                <a:latin typeface="Arimo"/>
                <a:ea typeface="Arimo"/>
                <a:cs typeface="Arimo"/>
                <a:sym typeface="Arimo"/>
              </a:rPr>
              <a:t>OTIF %  = </a:t>
            </a:r>
          </a:p>
        </p:txBody>
      </p:sp>
      <p:sp>
        <p:nvSpPr>
          <p:cNvPr id="11" name="TextBox 11"/>
          <p:cNvSpPr txBox="1"/>
          <p:nvPr/>
        </p:nvSpPr>
        <p:spPr>
          <a:xfrm>
            <a:off x="2521784" y="5298164"/>
            <a:ext cx="6420209" cy="264175"/>
          </a:xfrm>
          <a:prstGeom prst="rect">
            <a:avLst/>
          </a:prstGeom>
        </p:spPr>
        <p:txBody>
          <a:bodyPr wrap="square" lIns="0" tIns="0" rIns="0" bIns="0" rtlCol="0" anchor="t">
            <a:spAutoFit/>
          </a:bodyPr>
          <a:lstStyle/>
          <a:p>
            <a:pPr algn="ctr">
              <a:lnSpc>
                <a:spcPts val="2160"/>
              </a:lnSpc>
            </a:pPr>
            <a:r>
              <a:rPr lang="en-US" sz="1800" dirty="0">
                <a:solidFill>
                  <a:srgbClr val="FFFFFF"/>
                </a:solidFill>
                <a:latin typeface="Arimo"/>
                <a:ea typeface="Arimo"/>
                <a:cs typeface="Arimo"/>
                <a:sym typeface="Arimo"/>
              </a:rPr>
              <a:t>          SUM(</a:t>
            </a:r>
            <a:r>
              <a:rPr lang="en-US" sz="1800" dirty="0" err="1">
                <a:solidFill>
                  <a:srgbClr val="FFFFFF"/>
                </a:solidFill>
                <a:latin typeface="Arimo"/>
                <a:ea typeface="Arimo"/>
                <a:cs typeface="Arimo"/>
                <a:sym typeface="Arimo"/>
              </a:rPr>
              <a:t>fact_orders_aggregate</a:t>
            </a:r>
            <a:r>
              <a:rPr lang="en-US" sz="1800" dirty="0">
                <a:solidFill>
                  <a:srgbClr val="FFFFFF"/>
                </a:solidFill>
                <a:latin typeface="Arimo"/>
                <a:ea typeface="Arimo"/>
                <a:cs typeface="Arimo"/>
                <a:sym typeface="Arimo"/>
              </a:rPr>
              <a:t>[ </a:t>
            </a:r>
            <a:r>
              <a:rPr lang="en-US" sz="1800" dirty="0" err="1">
                <a:solidFill>
                  <a:srgbClr val="FFFFFF"/>
                </a:solidFill>
                <a:latin typeface="Arimo"/>
                <a:ea typeface="Arimo"/>
                <a:cs typeface="Arimo"/>
                <a:sym typeface="Arimo"/>
              </a:rPr>
              <a:t>on_time</a:t>
            </a:r>
            <a:r>
              <a:rPr lang="en-US" sz="1800" dirty="0">
                <a:solidFill>
                  <a:srgbClr val="FFFFFF"/>
                </a:solidFill>
                <a:latin typeface="Arimo"/>
                <a:ea typeface="Arimo"/>
                <a:cs typeface="Arimo"/>
                <a:sym typeface="Arimo"/>
              </a:rPr>
              <a:t> ]) / Total orders</a:t>
            </a:r>
          </a:p>
        </p:txBody>
      </p:sp>
      <p:sp>
        <p:nvSpPr>
          <p:cNvPr id="12" name="TextBox 12"/>
          <p:cNvSpPr txBox="1"/>
          <p:nvPr/>
        </p:nvSpPr>
        <p:spPr>
          <a:xfrm>
            <a:off x="1370379" y="5275470"/>
            <a:ext cx="1951038" cy="379750"/>
          </a:xfrm>
          <a:prstGeom prst="rect">
            <a:avLst/>
          </a:prstGeom>
        </p:spPr>
        <p:txBody>
          <a:bodyPr lIns="0" tIns="0" rIns="0" bIns="0" rtlCol="0" anchor="t">
            <a:spAutoFit/>
          </a:bodyPr>
          <a:lstStyle/>
          <a:p>
            <a:pPr algn="l">
              <a:lnSpc>
                <a:spcPts val="2879"/>
              </a:lnSpc>
            </a:pPr>
            <a:r>
              <a:rPr lang="en-US" sz="2400" dirty="0">
                <a:solidFill>
                  <a:srgbClr val="FFFFFF"/>
                </a:solidFill>
                <a:latin typeface="Arimo"/>
                <a:ea typeface="Arimo"/>
                <a:cs typeface="Arimo"/>
                <a:sym typeface="Arimo"/>
              </a:rPr>
              <a:t>On Time %  = </a:t>
            </a:r>
          </a:p>
        </p:txBody>
      </p:sp>
      <p:sp>
        <p:nvSpPr>
          <p:cNvPr id="13" name="TextBox 13"/>
          <p:cNvSpPr txBox="1"/>
          <p:nvPr/>
        </p:nvSpPr>
        <p:spPr>
          <a:xfrm>
            <a:off x="1328145" y="4326903"/>
            <a:ext cx="6420210" cy="389275"/>
          </a:xfrm>
          <a:prstGeom prst="rect">
            <a:avLst/>
          </a:prstGeom>
        </p:spPr>
        <p:txBody>
          <a:bodyPr lIns="0" tIns="0" rIns="0" bIns="0" rtlCol="0" anchor="t">
            <a:spAutoFit/>
          </a:bodyPr>
          <a:lstStyle/>
          <a:p>
            <a:pPr algn="l">
              <a:lnSpc>
                <a:spcPts val="2160"/>
              </a:lnSpc>
            </a:pPr>
            <a:r>
              <a:rPr lang="en-US" sz="1800" dirty="0">
                <a:solidFill>
                  <a:srgbClr val="FFFFFF"/>
                </a:solidFill>
                <a:latin typeface="Arimo"/>
                <a:ea typeface="Arimo"/>
                <a:cs typeface="Arimo"/>
                <a:sym typeface="Arimo"/>
              </a:rPr>
              <a:t>Total Orders  =   COUNT(</a:t>
            </a:r>
            <a:r>
              <a:rPr lang="en-US" sz="1800" dirty="0" err="1">
                <a:solidFill>
                  <a:srgbClr val="FFFFFF"/>
                </a:solidFill>
                <a:latin typeface="Arimo"/>
                <a:ea typeface="Arimo"/>
                <a:cs typeface="Arimo"/>
                <a:sym typeface="Arimo"/>
              </a:rPr>
              <a:t>fact_orders_aggregate</a:t>
            </a:r>
            <a:r>
              <a:rPr lang="en-US" sz="1800" dirty="0">
                <a:solidFill>
                  <a:srgbClr val="FFFFFF"/>
                </a:solidFill>
                <a:latin typeface="Arimo"/>
                <a:ea typeface="Arimo"/>
                <a:cs typeface="Arimo"/>
                <a:sym typeface="Arimo"/>
              </a:rPr>
              <a:t>[ </a:t>
            </a:r>
            <a:r>
              <a:rPr lang="en-US" sz="1800" dirty="0" err="1">
                <a:solidFill>
                  <a:srgbClr val="FFFFFF"/>
                </a:solidFill>
                <a:latin typeface="Arimo"/>
                <a:ea typeface="Arimo"/>
                <a:cs typeface="Arimo"/>
                <a:sym typeface="Arimo"/>
              </a:rPr>
              <a:t>order_id</a:t>
            </a:r>
            <a:r>
              <a:rPr lang="en-US" sz="1800" dirty="0">
                <a:solidFill>
                  <a:srgbClr val="FFFFFF"/>
                </a:solidFill>
                <a:latin typeface="Arimo"/>
                <a:ea typeface="Arimo"/>
                <a:cs typeface="Arimo"/>
                <a:sym typeface="Arimo"/>
              </a:rPr>
              <a:t> ])</a:t>
            </a:r>
          </a:p>
        </p:txBody>
      </p:sp>
      <p:sp>
        <p:nvSpPr>
          <p:cNvPr id="14" name="TextBox 14"/>
          <p:cNvSpPr txBox="1"/>
          <p:nvPr/>
        </p:nvSpPr>
        <p:spPr>
          <a:xfrm>
            <a:off x="1323010" y="3514655"/>
            <a:ext cx="8137026" cy="318195"/>
          </a:xfrm>
          <a:prstGeom prst="rect">
            <a:avLst/>
          </a:prstGeom>
        </p:spPr>
        <p:txBody>
          <a:bodyPr lIns="0" tIns="0" rIns="0" bIns="0" rtlCol="0" anchor="t">
            <a:spAutoFit/>
          </a:bodyPr>
          <a:lstStyle/>
          <a:p>
            <a:pPr algn="l">
              <a:lnSpc>
                <a:spcPts val="2400"/>
              </a:lnSpc>
            </a:pPr>
            <a:r>
              <a:rPr lang="en-US" sz="2000" dirty="0">
                <a:solidFill>
                  <a:srgbClr val="FFFFFF"/>
                </a:solidFill>
                <a:latin typeface="Arimo"/>
                <a:ea typeface="Arimo"/>
                <a:cs typeface="Arimo"/>
                <a:sym typeface="Arimo"/>
              </a:rPr>
              <a:t>OTIF  =  order is </a:t>
            </a:r>
            <a:r>
              <a:rPr lang="en-US" sz="2000" dirty="0" err="1">
                <a:solidFill>
                  <a:srgbClr val="FFFFFF"/>
                </a:solidFill>
                <a:latin typeface="Arimo"/>
                <a:ea typeface="Arimo"/>
                <a:cs typeface="Arimo"/>
                <a:sym typeface="Arimo"/>
              </a:rPr>
              <a:t>delviered</a:t>
            </a:r>
            <a:r>
              <a:rPr lang="en-US" sz="2000" dirty="0">
                <a:solidFill>
                  <a:srgbClr val="FFFFFF"/>
                </a:solidFill>
                <a:latin typeface="Arimo"/>
                <a:ea typeface="Arimo"/>
                <a:cs typeface="Arimo"/>
                <a:sym typeface="Arimo"/>
              </a:rPr>
              <a:t> both on time and in full quantity or not.    (0,1)</a:t>
            </a:r>
          </a:p>
        </p:txBody>
      </p:sp>
      <p:sp>
        <p:nvSpPr>
          <p:cNvPr id="15" name="TextBox 15"/>
          <p:cNvSpPr txBox="1"/>
          <p:nvPr/>
        </p:nvSpPr>
        <p:spPr>
          <a:xfrm>
            <a:off x="1323010" y="2321463"/>
            <a:ext cx="5860762" cy="318195"/>
          </a:xfrm>
          <a:prstGeom prst="rect">
            <a:avLst/>
          </a:prstGeom>
        </p:spPr>
        <p:txBody>
          <a:bodyPr lIns="0" tIns="0" rIns="0" bIns="0" rtlCol="0" anchor="t">
            <a:spAutoFit/>
          </a:bodyPr>
          <a:lstStyle/>
          <a:p>
            <a:pPr algn="l">
              <a:lnSpc>
                <a:spcPts val="2400"/>
              </a:lnSpc>
            </a:pPr>
            <a:r>
              <a:rPr lang="en-US" sz="2000" dirty="0">
                <a:solidFill>
                  <a:srgbClr val="FFFFFF"/>
                </a:solidFill>
                <a:latin typeface="Arimo"/>
                <a:ea typeface="Arimo"/>
                <a:cs typeface="Arimo"/>
                <a:sym typeface="Arimo"/>
              </a:rPr>
              <a:t>IF  =  order is </a:t>
            </a:r>
            <a:r>
              <a:rPr lang="en-US" sz="2000" dirty="0" err="1">
                <a:solidFill>
                  <a:srgbClr val="FFFFFF"/>
                </a:solidFill>
                <a:latin typeface="Arimo"/>
                <a:ea typeface="Arimo"/>
                <a:cs typeface="Arimo"/>
                <a:sym typeface="Arimo"/>
              </a:rPr>
              <a:t>delviered</a:t>
            </a:r>
            <a:r>
              <a:rPr lang="en-US" sz="2000" dirty="0">
                <a:solidFill>
                  <a:srgbClr val="FFFFFF"/>
                </a:solidFill>
                <a:latin typeface="Arimo"/>
                <a:ea typeface="Arimo"/>
                <a:cs typeface="Arimo"/>
                <a:sym typeface="Arimo"/>
              </a:rPr>
              <a:t> in full quantity or not.    (0,1)</a:t>
            </a:r>
          </a:p>
        </p:txBody>
      </p:sp>
      <p:sp>
        <p:nvSpPr>
          <p:cNvPr id="16" name="TextBox 16"/>
          <p:cNvSpPr txBox="1"/>
          <p:nvPr/>
        </p:nvSpPr>
        <p:spPr>
          <a:xfrm>
            <a:off x="1323010" y="2941828"/>
            <a:ext cx="5270857" cy="318195"/>
          </a:xfrm>
          <a:prstGeom prst="rect">
            <a:avLst/>
          </a:prstGeom>
        </p:spPr>
        <p:txBody>
          <a:bodyPr lIns="0" tIns="0" rIns="0" bIns="0" rtlCol="0" anchor="t">
            <a:spAutoFit/>
          </a:bodyPr>
          <a:lstStyle/>
          <a:p>
            <a:pPr algn="l">
              <a:lnSpc>
                <a:spcPts val="2400"/>
              </a:lnSpc>
            </a:pPr>
            <a:r>
              <a:rPr lang="en-US" sz="2000">
                <a:solidFill>
                  <a:srgbClr val="FFFFFF"/>
                </a:solidFill>
                <a:latin typeface="Arimo"/>
                <a:ea typeface="Arimo"/>
                <a:cs typeface="Arimo"/>
                <a:sym typeface="Arimo"/>
              </a:rPr>
              <a:t>OT  =  order is delviered on time Or not.    (0,1)</a:t>
            </a:r>
          </a:p>
        </p:txBody>
      </p:sp>
      <p:sp>
        <p:nvSpPr>
          <p:cNvPr id="17" name="TextBox 17"/>
          <p:cNvSpPr txBox="1"/>
          <p:nvPr/>
        </p:nvSpPr>
        <p:spPr>
          <a:xfrm>
            <a:off x="12192000" y="2348472"/>
            <a:ext cx="2788142" cy="264175"/>
          </a:xfrm>
          <a:prstGeom prst="rect">
            <a:avLst/>
          </a:prstGeom>
        </p:spPr>
        <p:txBody>
          <a:bodyPr wrap="square" lIns="0" tIns="0" rIns="0" bIns="0" rtlCol="0" anchor="t">
            <a:spAutoFit/>
          </a:bodyPr>
          <a:lstStyle/>
          <a:p>
            <a:pPr algn="l">
              <a:lnSpc>
                <a:spcPts val="2160"/>
              </a:lnSpc>
            </a:pPr>
            <a:r>
              <a:rPr lang="en-US" sz="1800" dirty="0">
                <a:solidFill>
                  <a:srgbClr val="FFFFFF"/>
                </a:solidFill>
                <a:latin typeface="Arimo"/>
                <a:ea typeface="Arimo"/>
                <a:cs typeface="Arimo"/>
                <a:sym typeface="Arimo"/>
              </a:rPr>
              <a:t>Format = Percentage</a:t>
            </a:r>
          </a:p>
        </p:txBody>
      </p:sp>
      <p:sp>
        <p:nvSpPr>
          <p:cNvPr id="18" name="Freeform 18"/>
          <p:cNvSpPr/>
          <p:nvPr/>
        </p:nvSpPr>
        <p:spPr>
          <a:xfrm rot="-10800000">
            <a:off x="-291759" y="-233583"/>
            <a:ext cx="1315342" cy="1646150"/>
          </a:xfrm>
          <a:custGeom>
            <a:avLst/>
            <a:gdLst/>
            <a:ahLst/>
            <a:cxnLst/>
            <a:rect l="l" t="t" r="r" b="b"/>
            <a:pathLst>
              <a:path w="1315342" h="1646150">
                <a:moveTo>
                  <a:pt x="0" y="0"/>
                </a:moveTo>
                <a:lnTo>
                  <a:pt x="1315342" y="0"/>
                </a:lnTo>
                <a:lnTo>
                  <a:pt x="1315342" y="1646150"/>
                </a:lnTo>
                <a:lnTo>
                  <a:pt x="0" y="1646150"/>
                </a:lnTo>
                <a:lnTo>
                  <a:pt x="0" y="0"/>
                </a:lnTo>
                <a:close/>
              </a:path>
            </a:pathLst>
          </a:custGeom>
          <a:blipFill>
            <a:blip r:embed="rId5">
              <a:extLst>
                <a:ext uri="{96DAC541-7B7A-43D3-8B79-37D633B846F1}">
                  <asvg:svgBlip xmlns:asvg="http://schemas.microsoft.com/office/drawing/2016/SVG/main" r:embed="rId6"/>
                </a:ext>
              </a:extLst>
            </a:blip>
            <a:stretch>
              <a:fillRect l="-12574" r="-12574"/>
            </a:stretch>
          </a:blipFill>
        </p:spPr>
      </p:sp>
      <p:sp>
        <p:nvSpPr>
          <p:cNvPr id="19" name="Freeform 19"/>
          <p:cNvSpPr/>
          <p:nvPr/>
        </p:nvSpPr>
        <p:spPr>
          <a:xfrm>
            <a:off x="-1599939" y="8466691"/>
            <a:ext cx="3062443" cy="3640618"/>
          </a:xfrm>
          <a:custGeom>
            <a:avLst/>
            <a:gdLst/>
            <a:ahLst/>
            <a:cxnLst/>
            <a:rect l="l" t="t" r="r" b="b"/>
            <a:pathLst>
              <a:path w="3062443" h="3640618">
                <a:moveTo>
                  <a:pt x="0" y="0"/>
                </a:moveTo>
                <a:lnTo>
                  <a:pt x="3062443" y="0"/>
                </a:lnTo>
                <a:lnTo>
                  <a:pt x="3062443" y="3640618"/>
                </a:lnTo>
                <a:lnTo>
                  <a:pt x="0" y="3640618"/>
                </a:lnTo>
                <a:lnTo>
                  <a:pt x="0" y="0"/>
                </a:lnTo>
                <a:close/>
              </a:path>
            </a:pathLst>
          </a:custGeom>
          <a:blipFill>
            <a:blip r:embed="rId7">
              <a:extLst>
                <a:ext uri="{96DAC541-7B7A-43D3-8B79-37D633B846F1}">
                  <asvg:svgBlip xmlns:asvg="http://schemas.microsoft.com/office/drawing/2016/SVG/main" r:embed="rId8"/>
                </a:ext>
              </a:extLst>
            </a:blip>
            <a:stretch>
              <a:fillRect l="-9439" r="-9439"/>
            </a:stretch>
          </a:blipFill>
        </p:spPr>
      </p:sp>
      <p:sp>
        <p:nvSpPr>
          <p:cNvPr id="20" name="TextBox 20"/>
          <p:cNvSpPr txBox="1"/>
          <p:nvPr/>
        </p:nvSpPr>
        <p:spPr>
          <a:xfrm>
            <a:off x="2665050" y="613748"/>
            <a:ext cx="10214699" cy="1213662"/>
          </a:xfrm>
          <a:prstGeom prst="rect">
            <a:avLst/>
          </a:prstGeom>
        </p:spPr>
        <p:txBody>
          <a:bodyPr lIns="0" tIns="0" rIns="0" bIns="0" rtlCol="0" anchor="t">
            <a:spAutoFit/>
          </a:bodyPr>
          <a:lstStyle/>
          <a:p>
            <a:pPr algn="ctr">
              <a:lnSpc>
                <a:spcPts val="9219"/>
              </a:lnSpc>
            </a:pPr>
            <a:r>
              <a:rPr lang="en-US" sz="7200">
                <a:solidFill>
                  <a:srgbClr val="F79646"/>
                </a:solidFill>
                <a:latin typeface="Arimo"/>
                <a:ea typeface="Arimo"/>
                <a:cs typeface="Arimo"/>
                <a:sym typeface="Arimo"/>
              </a:rPr>
              <a:t>Standard Approach</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A0D1E"/>
        </a:solidFill>
        <a:effectLst/>
      </p:bgPr>
    </p:bg>
    <p:spTree>
      <p:nvGrpSpPr>
        <p:cNvPr id="1" name=""/>
        <p:cNvGrpSpPr/>
        <p:nvPr/>
      </p:nvGrpSpPr>
      <p:grpSpPr>
        <a:xfrm>
          <a:off x="0" y="0"/>
          <a:ext cx="0" cy="0"/>
          <a:chOff x="0" y="0"/>
          <a:chExt cx="0" cy="0"/>
        </a:xfrm>
      </p:grpSpPr>
      <p:sp>
        <p:nvSpPr>
          <p:cNvPr id="2" name="Freeform 2"/>
          <p:cNvSpPr/>
          <p:nvPr/>
        </p:nvSpPr>
        <p:spPr>
          <a:xfrm>
            <a:off x="13172021" y="4562612"/>
            <a:ext cx="5835949" cy="9827752"/>
          </a:xfrm>
          <a:custGeom>
            <a:avLst/>
            <a:gdLst/>
            <a:ahLst/>
            <a:cxnLst/>
            <a:rect l="l" t="t" r="r" b="b"/>
            <a:pathLst>
              <a:path w="5835949" h="9827752">
                <a:moveTo>
                  <a:pt x="0" y="0"/>
                </a:moveTo>
                <a:lnTo>
                  <a:pt x="5835949" y="0"/>
                </a:lnTo>
                <a:lnTo>
                  <a:pt x="5835949" y="9827752"/>
                </a:lnTo>
                <a:lnTo>
                  <a:pt x="0" y="9827752"/>
                </a:lnTo>
                <a:lnTo>
                  <a:pt x="0" y="0"/>
                </a:lnTo>
                <a:close/>
              </a:path>
            </a:pathLst>
          </a:custGeom>
          <a:blipFill>
            <a:blip r:embed="rId2">
              <a:extLst>
                <a:ext uri="{96DAC541-7B7A-43D3-8B79-37D633B846F1}">
                  <asvg:svgBlip xmlns:asvg="http://schemas.microsoft.com/office/drawing/2016/SVG/main" r:embed="rId3"/>
                </a:ext>
              </a:extLst>
            </a:blip>
            <a:stretch>
              <a:fillRect t="-9382" b="-9382"/>
            </a:stretch>
          </a:blipFill>
        </p:spPr>
      </p:sp>
      <p:sp>
        <p:nvSpPr>
          <p:cNvPr id="3" name="Freeform 3"/>
          <p:cNvSpPr/>
          <p:nvPr/>
        </p:nvSpPr>
        <p:spPr>
          <a:xfrm>
            <a:off x="-1599939" y="8466691"/>
            <a:ext cx="3062443" cy="3640618"/>
          </a:xfrm>
          <a:custGeom>
            <a:avLst/>
            <a:gdLst/>
            <a:ahLst/>
            <a:cxnLst/>
            <a:rect l="l" t="t" r="r" b="b"/>
            <a:pathLst>
              <a:path w="3062443" h="3640618">
                <a:moveTo>
                  <a:pt x="0" y="0"/>
                </a:moveTo>
                <a:lnTo>
                  <a:pt x="3062443" y="0"/>
                </a:lnTo>
                <a:lnTo>
                  <a:pt x="3062443" y="3640618"/>
                </a:lnTo>
                <a:lnTo>
                  <a:pt x="0" y="3640618"/>
                </a:lnTo>
                <a:lnTo>
                  <a:pt x="0" y="0"/>
                </a:lnTo>
                <a:close/>
              </a:path>
            </a:pathLst>
          </a:custGeom>
          <a:blipFill>
            <a:blip r:embed="rId4">
              <a:extLst>
                <a:ext uri="{96DAC541-7B7A-43D3-8B79-37D633B846F1}">
                  <asvg:svgBlip xmlns:asvg="http://schemas.microsoft.com/office/drawing/2016/SVG/main" r:embed="rId5"/>
                </a:ext>
              </a:extLst>
            </a:blip>
            <a:stretch>
              <a:fillRect l="-9439" r="-9439"/>
            </a:stretch>
          </a:blipFill>
        </p:spPr>
      </p:sp>
      <p:grpSp>
        <p:nvGrpSpPr>
          <p:cNvPr id="4" name="Group 4"/>
          <p:cNvGrpSpPr>
            <a:grpSpLocks noChangeAspect="1"/>
          </p:cNvGrpSpPr>
          <p:nvPr/>
        </p:nvGrpSpPr>
        <p:grpSpPr>
          <a:xfrm>
            <a:off x="15240000" y="589492"/>
            <a:ext cx="2143125" cy="2143125"/>
            <a:chOff x="0" y="0"/>
            <a:chExt cx="2857500" cy="2857500"/>
          </a:xfrm>
        </p:grpSpPr>
        <p:sp>
          <p:nvSpPr>
            <p:cNvPr id="5" name="Freeform 5"/>
            <p:cNvSpPr/>
            <p:nvPr/>
          </p:nvSpPr>
          <p:spPr>
            <a:xfrm>
              <a:off x="0" y="0"/>
              <a:ext cx="2857500" cy="2857500"/>
            </a:xfrm>
            <a:custGeom>
              <a:avLst/>
              <a:gdLst/>
              <a:ahLst/>
              <a:cxnLst/>
              <a:rect l="l" t="t" r="r" b="b"/>
              <a:pathLst>
                <a:path w="2857500" h="2857500">
                  <a:moveTo>
                    <a:pt x="0" y="0"/>
                  </a:moveTo>
                  <a:lnTo>
                    <a:pt x="2857500" y="0"/>
                  </a:lnTo>
                  <a:lnTo>
                    <a:pt x="2857500" y="2857500"/>
                  </a:lnTo>
                  <a:lnTo>
                    <a:pt x="0" y="2857500"/>
                  </a:lnTo>
                  <a:lnTo>
                    <a:pt x="0" y="0"/>
                  </a:lnTo>
                  <a:close/>
                </a:path>
              </a:pathLst>
            </a:custGeom>
            <a:blipFill>
              <a:blip r:embed="rId6"/>
              <a:stretch>
                <a:fillRect/>
              </a:stretch>
            </a:blipFill>
          </p:spPr>
        </p:sp>
      </p:grpSp>
      <p:sp>
        <p:nvSpPr>
          <p:cNvPr id="6" name="Freeform 6"/>
          <p:cNvSpPr/>
          <p:nvPr/>
        </p:nvSpPr>
        <p:spPr>
          <a:xfrm rot="-10800000">
            <a:off x="-291759" y="-233583"/>
            <a:ext cx="1315342" cy="1646150"/>
          </a:xfrm>
          <a:custGeom>
            <a:avLst/>
            <a:gdLst/>
            <a:ahLst/>
            <a:cxnLst/>
            <a:rect l="l" t="t" r="r" b="b"/>
            <a:pathLst>
              <a:path w="1315342" h="1646150">
                <a:moveTo>
                  <a:pt x="0" y="0"/>
                </a:moveTo>
                <a:lnTo>
                  <a:pt x="1315342" y="0"/>
                </a:lnTo>
                <a:lnTo>
                  <a:pt x="1315342" y="1646150"/>
                </a:lnTo>
                <a:lnTo>
                  <a:pt x="0" y="1646150"/>
                </a:lnTo>
                <a:lnTo>
                  <a:pt x="0" y="0"/>
                </a:lnTo>
                <a:close/>
              </a:path>
            </a:pathLst>
          </a:custGeom>
          <a:blipFill>
            <a:blip r:embed="rId7">
              <a:extLst>
                <a:ext uri="{96DAC541-7B7A-43D3-8B79-37D633B846F1}">
                  <asvg:svgBlip xmlns:asvg="http://schemas.microsoft.com/office/drawing/2016/SVG/main" r:embed="rId8"/>
                </a:ext>
              </a:extLst>
            </a:blip>
            <a:stretch>
              <a:fillRect l="-12574" r="-12574"/>
            </a:stretch>
          </a:blipFill>
        </p:spPr>
      </p:sp>
      <p:sp>
        <p:nvSpPr>
          <p:cNvPr id="7" name="TextBox 7"/>
          <p:cNvSpPr txBox="1"/>
          <p:nvPr/>
        </p:nvSpPr>
        <p:spPr>
          <a:xfrm>
            <a:off x="2266612" y="903786"/>
            <a:ext cx="10578770" cy="2534186"/>
          </a:xfrm>
          <a:prstGeom prst="rect">
            <a:avLst/>
          </a:prstGeom>
        </p:spPr>
        <p:txBody>
          <a:bodyPr lIns="0" tIns="0" rIns="0" bIns="0" rtlCol="0" anchor="t">
            <a:spAutoFit/>
          </a:bodyPr>
          <a:lstStyle/>
          <a:p>
            <a:pPr algn="l">
              <a:lnSpc>
                <a:spcPts val="2879"/>
              </a:lnSpc>
            </a:pPr>
            <a:r>
              <a:rPr lang="en-US" sz="2400" b="1">
                <a:solidFill>
                  <a:srgbClr val="FFFFFF"/>
                </a:solidFill>
                <a:latin typeface="Arimo Bold"/>
                <a:ea typeface="Arimo Bold"/>
                <a:cs typeface="Arimo Bold"/>
                <a:sym typeface="Arimo Bold"/>
              </a:rPr>
              <a:t>Orders and Lines</a:t>
            </a:r>
          </a:p>
          <a:p>
            <a:pPr algn="l">
              <a:lnSpc>
                <a:spcPts val="2160"/>
              </a:lnSpc>
            </a:pPr>
            <a:endParaRPr lang="en-US" sz="2400" b="1">
              <a:solidFill>
                <a:srgbClr val="FFFFFF"/>
              </a:solidFill>
              <a:latin typeface="Arimo Bold"/>
              <a:ea typeface="Arimo Bold"/>
              <a:cs typeface="Arimo Bold"/>
              <a:sym typeface="Arimo Bold"/>
            </a:endParaRPr>
          </a:p>
          <a:p>
            <a:pPr marL="217170" lvl="1" indent="-108585" algn="l">
              <a:lnSpc>
                <a:spcPts val="2160"/>
              </a:lnSpc>
              <a:buFont typeface="Arial"/>
              <a:buChar char="•"/>
            </a:pPr>
            <a:r>
              <a:rPr lang="en-US" sz="1800">
                <a:solidFill>
                  <a:srgbClr val="FFFFFF"/>
                </a:solidFill>
                <a:latin typeface="Arimo"/>
                <a:ea typeface="Arimo"/>
                <a:cs typeface="Arimo"/>
                <a:sym typeface="Arimo"/>
              </a:rPr>
              <a:t>Orders are nothing but a unique request placed by a customer on a given date.</a:t>
            </a:r>
          </a:p>
          <a:p>
            <a:pPr marL="217170" lvl="1" indent="-108585" algn="l">
              <a:lnSpc>
                <a:spcPts val="2160"/>
              </a:lnSpc>
            </a:pPr>
            <a:r>
              <a:rPr lang="en-US" sz="1800">
                <a:solidFill>
                  <a:srgbClr val="FFFFFF"/>
                </a:solidFill>
                <a:latin typeface="Arimo"/>
                <a:ea typeface="Arimo"/>
                <a:cs typeface="Arimo"/>
                <a:sym typeface="Arimo"/>
              </a:rPr>
              <a:t>Within an order, a customer could request multiple items. Each of these items requested within the order is called an </a:t>
            </a:r>
            <a:r>
              <a:rPr lang="en-US" sz="1800" b="1">
                <a:solidFill>
                  <a:srgbClr val="F79646"/>
                </a:solidFill>
                <a:latin typeface="Arimo Bold"/>
                <a:ea typeface="Arimo Bold"/>
                <a:cs typeface="Arimo Bold"/>
                <a:sym typeface="Arimo Bold"/>
              </a:rPr>
              <a:t>order line</a:t>
            </a:r>
            <a:r>
              <a:rPr lang="en-US" sz="1800" b="1">
                <a:solidFill>
                  <a:srgbClr val="FFFFFF"/>
                </a:solidFill>
                <a:latin typeface="Arimo Bold"/>
                <a:ea typeface="Arimo Bold"/>
                <a:cs typeface="Arimo Bold"/>
                <a:sym typeface="Arimo Bold"/>
              </a:rPr>
              <a:t>.</a:t>
            </a:r>
          </a:p>
          <a:p>
            <a:pPr marL="217170" lvl="1" indent="-108585" algn="l">
              <a:lnSpc>
                <a:spcPts val="2160"/>
              </a:lnSpc>
            </a:pPr>
            <a:endParaRPr lang="en-US" sz="1800" b="1">
              <a:solidFill>
                <a:srgbClr val="FFFFFF"/>
              </a:solidFill>
              <a:latin typeface="Arimo Bold"/>
              <a:ea typeface="Arimo Bold"/>
              <a:cs typeface="Arimo Bold"/>
              <a:sym typeface="Arimo Bold"/>
            </a:endParaRPr>
          </a:p>
          <a:p>
            <a:pPr marL="241300" lvl="1" indent="-120650" algn="l">
              <a:lnSpc>
                <a:spcPts val="2400"/>
              </a:lnSpc>
              <a:buFont typeface="Arial"/>
              <a:buChar char="•"/>
            </a:pPr>
            <a:r>
              <a:rPr lang="en-US" sz="2000">
                <a:solidFill>
                  <a:srgbClr val="FFFFFF"/>
                </a:solidFill>
                <a:latin typeface="Arimo"/>
                <a:ea typeface="Arimo"/>
                <a:cs typeface="Arimo"/>
                <a:sym typeface="Arimo"/>
              </a:rPr>
              <a:t>in one order have multiple unique products(order line).</a:t>
            </a:r>
          </a:p>
          <a:p>
            <a:pPr marL="217170" lvl="1" indent="-108585" algn="l">
              <a:lnSpc>
                <a:spcPts val="2160"/>
              </a:lnSpc>
            </a:pPr>
            <a:endParaRPr lang="en-US" sz="2000">
              <a:solidFill>
                <a:srgbClr val="FFFFFF"/>
              </a:solidFill>
              <a:latin typeface="Arimo"/>
              <a:ea typeface="Arimo"/>
              <a:cs typeface="Arimo"/>
              <a:sym typeface="Arimo"/>
            </a:endParaRPr>
          </a:p>
        </p:txBody>
      </p:sp>
      <p:sp>
        <p:nvSpPr>
          <p:cNvPr id="8" name="TextBox 8"/>
          <p:cNvSpPr txBox="1"/>
          <p:nvPr/>
        </p:nvSpPr>
        <p:spPr>
          <a:xfrm>
            <a:off x="5120640" y="7724239"/>
            <a:ext cx="2433195" cy="573941"/>
          </a:xfrm>
          <a:prstGeom prst="rect">
            <a:avLst/>
          </a:prstGeom>
        </p:spPr>
        <p:txBody>
          <a:bodyPr lIns="0" tIns="0" rIns="0" bIns="0" rtlCol="0" anchor="t">
            <a:spAutoFit/>
          </a:bodyPr>
          <a:lstStyle/>
          <a:p>
            <a:pPr algn="l">
              <a:lnSpc>
                <a:spcPts val="2160"/>
              </a:lnSpc>
            </a:pPr>
            <a:r>
              <a:rPr lang="en-US" sz="1800">
                <a:solidFill>
                  <a:srgbClr val="FFFFFF"/>
                </a:solidFill>
                <a:latin typeface="Arimo"/>
                <a:ea typeface="Arimo"/>
                <a:cs typeface="Arimo"/>
                <a:sym typeface="Arimo"/>
              </a:rPr>
              <a:t>total shipped quantity</a:t>
            </a:r>
          </a:p>
          <a:p>
            <a:pPr algn="l">
              <a:lnSpc>
                <a:spcPts val="2160"/>
              </a:lnSpc>
            </a:pPr>
            <a:r>
              <a:rPr lang="en-US" sz="1800">
                <a:solidFill>
                  <a:srgbClr val="FFFFFF"/>
                </a:solidFill>
                <a:latin typeface="Arimo"/>
                <a:ea typeface="Arimo"/>
                <a:cs typeface="Arimo"/>
                <a:sym typeface="Arimo"/>
              </a:rPr>
              <a:t>total ordered quantity</a:t>
            </a:r>
          </a:p>
        </p:txBody>
      </p:sp>
      <p:sp>
        <p:nvSpPr>
          <p:cNvPr id="9" name="TextBox 9"/>
          <p:cNvSpPr txBox="1"/>
          <p:nvPr/>
        </p:nvSpPr>
        <p:spPr>
          <a:xfrm>
            <a:off x="1767840" y="7862739"/>
            <a:ext cx="3065125" cy="296942"/>
          </a:xfrm>
          <a:prstGeom prst="rect">
            <a:avLst/>
          </a:prstGeom>
        </p:spPr>
        <p:txBody>
          <a:bodyPr lIns="0" tIns="0" rIns="0" bIns="0" rtlCol="0" anchor="t">
            <a:spAutoFit/>
          </a:bodyPr>
          <a:lstStyle/>
          <a:p>
            <a:pPr algn="l">
              <a:lnSpc>
                <a:spcPts val="2160"/>
              </a:lnSpc>
            </a:pPr>
            <a:r>
              <a:rPr lang="en-US" sz="1800">
                <a:solidFill>
                  <a:srgbClr val="FFFFFF"/>
                </a:solidFill>
                <a:latin typeface="Arimo"/>
                <a:ea typeface="Arimo"/>
                <a:cs typeface="Arimo"/>
                <a:sym typeface="Arimo"/>
              </a:rPr>
              <a:t>VOFR%  ( Volume Fill rate)  =</a:t>
            </a:r>
          </a:p>
        </p:txBody>
      </p:sp>
      <p:sp>
        <p:nvSpPr>
          <p:cNvPr id="10" name="TextBox 10"/>
          <p:cNvSpPr txBox="1"/>
          <p:nvPr/>
        </p:nvSpPr>
        <p:spPr>
          <a:xfrm>
            <a:off x="7841510" y="7848450"/>
            <a:ext cx="372850" cy="296942"/>
          </a:xfrm>
          <a:prstGeom prst="rect">
            <a:avLst/>
          </a:prstGeom>
        </p:spPr>
        <p:txBody>
          <a:bodyPr lIns="0" tIns="0" rIns="0" bIns="0" rtlCol="0" anchor="t">
            <a:spAutoFit/>
          </a:bodyPr>
          <a:lstStyle/>
          <a:p>
            <a:pPr algn="l">
              <a:lnSpc>
                <a:spcPts val="2160"/>
              </a:lnSpc>
            </a:pPr>
            <a:r>
              <a:rPr lang="en-US" sz="1800">
                <a:solidFill>
                  <a:srgbClr val="FFFFFF"/>
                </a:solidFill>
                <a:latin typeface="Arimo"/>
                <a:ea typeface="Arimo"/>
                <a:cs typeface="Arimo"/>
                <a:sym typeface="Arimo"/>
              </a:rPr>
              <a:t>6/7</a:t>
            </a:r>
          </a:p>
        </p:txBody>
      </p:sp>
      <p:sp>
        <p:nvSpPr>
          <p:cNvPr id="11" name="TextBox 11"/>
          <p:cNvSpPr txBox="1"/>
          <p:nvPr/>
        </p:nvSpPr>
        <p:spPr>
          <a:xfrm>
            <a:off x="8433170" y="7848450"/>
            <a:ext cx="849775" cy="296942"/>
          </a:xfrm>
          <a:prstGeom prst="rect">
            <a:avLst/>
          </a:prstGeom>
        </p:spPr>
        <p:txBody>
          <a:bodyPr lIns="0" tIns="0" rIns="0" bIns="0" rtlCol="0" anchor="t">
            <a:spAutoFit/>
          </a:bodyPr>
          <a:lstStyle/>
          <a:p>
            <a:pPr algn="l">
              <a:lnSpc>
                <a:spcPts val="2160"/>
              </a:lnSpc>
            </a:pPr>
            <a:r>
              <a:rPr lang="en-US" sz="1800">
                <a:solidFill>
                  <a:srgbClr val="FFFFFF"/>
                </a:solidFill>
                <a:latin typeface="Arimo"/>
                <a:ea typeface="Arimo"/>
                <a:cs typeface="Arimo"/>
                <a:sym typeface="Arimo"/>
              </a:rPr>
              <a:t>=   86%</a:t>
            </a:r>
          </a:p>
        </p:txBody>
      </p:sp>
      <p:grpSp>
        <p:nvGrpSpPr>
          <p:cNvPr id="12" name="Group 12"/>
          <p:cNvGrpSpPr/>
          <p:nvPr/>
        </p:nvGrpSpPr>
        <p:grpSpPr>
          <a:xfrm>
            <a:off x="2440859" y="3406693"/>
            <a:ext cx="2775055" cy="765579"/>
            <a:chOff x="0" y="0"/>
            <a:chExt cx="3700073" cy="1020772"/>
          </a:xfrm>
        </p:grpSpPr>
        <p:sp>
          <p:nvSpPr>
            <p:cNvPr id="13" name="Freeform 13"/>
            <p:cNvSpPr/>
            <p:nvPr/>
          </p:nvSpPr>
          <p:spPr>
            <a:xfrm>
              <a:off x="0" y="0"/>
              <a:ext cx="3700145" cy="1020826"/>
            </a:xfrm>
            <a:custGeom>
              <a:avLst/>
              <a:gdLst/>
              <a:ahLst/>
              <a:cxnLst/>
              <a:rect l="l" t="t" r="r" b="b"/>
              <a:pathLst>
                <a:path w="3700145" h="1020826">
                  <a:moveTo>
                    <a:pt x="0" y="102108"/>
                  </a:moveTo>
                  <a:cubicBezTo>
                    <a:pt x="0" y="45720"/>
                    <a:pt x="45720" y="0"/>
                    <a:pt x="102108" y="0"/>
                  </a:cubicBezTo>
                  <a:lnTo>
                    <a:pt x="3598037" y="0"/>
                  </a:lnTo>
                  <a:cubicBezTo>
                    <a:pt x="3654425" y="0"/>
                    <a:pt x="3700145" y="45720"/>
                    <a:pt x="3700145" y="102108"/>
                  </a:cubicBezTo>
                  <a:lnTo>
                    <a:pt x="3700145" y="918718"/>
                  </a:lnTo>
                  <a:cubicBezTo>
                    <a:pt x="3700145" y="975106"/>
                    <a:pt x="3654425" y="1020826"/>
                    <a:pt x="3598037" y="1020826"/>
                  </a:cubicBezTo>
                  <a:lnTo>
                    <a:pt x="102108" y="1020826"/>
                  </a:lnTo>
                  <a:cubicBezTo>
                    <a:pt x="45720" y="1020826"/>
                    <a:pt x="0" y="975106"/>
                    <a:pt x="0" y="918718"/>
                  </a:cubicBezTo>
                  <a:close/>
                </a:path>
              </a:pathLst>
            </a:custGeom>
            <a:gradFill rotWithShape="1">
              <a:gsLst>
                <a:gs pos="0">
                  <a:srgbClr val="2C5D98">
                    <a:alpha val="100000"/>
                  </a:srgbClr>
                </a:gs>
                <a:gs pos="80000">
                  <a:srgbClr val="3C7BC7">
                    <a:alpha val="100000"/>
                  </a:srgbClr>
                </a:gs>
                <a:gs pos="100000">
                  <a:srgbClr val="3A7CCB">
                    <a:alpha val="100000"/>
                  </a:srgbClr>
                </a:gs>
              </a:gsLst>
              <a:lin ang="16200000"/>
            </a:gradFill>
          </p:spPr>
        </p:sp>
      </p:grpSp>
      <p:grpSp>
        <p:nvGrpSpPr>
          <p:cNvPr id="14" name="Group 14"/>
          <p:cNvGrpSpPr/>
          <p:nvPr/>
        </p:nvGrpSpPr>
        <p:grpSpPr>
          <a:xfrm>
            <a:off x="2458520" y="3424354"/>
            <a:ext cx="2739734" cy="730258"/>
            <a:chOff x="0" y="0"/>
            <a:chExt cx="3652979" cy="973677"/>
          </a:xfrm>
        </p:grpSpPr>
        <p:sp>
          <p:nvSpPr>
            <p:cNvPr id="15" name="Freeform 15"/>
            <p:cNvSpPr/>
            <p:nvPr/>
          </p:nvSpPr>
          <p:spPr>
            <a:xfrm>
              <a:off x="0" y="0"/>
              <a:ext cx="3652979" cy="973677"/>
            </a:xfrm>
            <a:custGeom>
              <a:avLst/>
              <a:gdLst/>
              <a:ahLst/>
              <a:cxnLst/>
              <a:rect l="l" t="t" r="r" b="b"/>
              <a:pathLst>
                <a:path w="3652979" h="973677">
                  <a:moveTo>
                    <a:pt x="0" y="0"/>
                  </a:moveTo>
                  <a:lnTo>
                    <a:pt x="3652979" y="0"/>
                  </a:lnTo>
                  <a:lnTo>
                    <a:pt x="3652979" y="973677"/>
                  </a:lnTo>
                  <a:lnTo>
                    <a:pt x="0" y="97367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16" name="Group 16"/>
            <p:cNvGrpSpPr/>
            <p:nvPr/>
          </p:nvGrpSpPr>
          <p:grpSpPr>
            <a:xfrm>
              <a:off x="0" y="0"/>
              <a:ext cx="3652979" cy="973677"/>
              <a:chOff x="0" y="0"/>
              <a:chExt cx="3652979" cy="973677"/>
            </a:xfrm>
          </p:grpSpPr>
          <p:sp>
            <p:nvSpPr>
              <p:cNvPr id="17" name="Freeform 17"/>
              <p:cNvSpPr/>
              <p:nvPr/>
            </p:nvSpPr>
            <p:spPr>
              <a:xfrm>
                <a:off x="0" y="0"/>
                <a:ext cx="3652979" cy="973677"/>
              </a:xfrm>
              <a:custGeom>
                <a:avLst/>
                <a:gdLst/>
                <a:ahLst/>
                <a:cxnLst/>
                <a:rect l="l" t="t" r="r" b="b"/>
                <a:pathLst>
                  <a:path w="3652979" h="973677">
                    <a:moveTo>
                      <a:pt x="0" y="0"/>
                    </a:moveTo>
                    <a:lnTo>
                      <a:pt x="3652979" y="0"/>
                    </a:lnTo>
                    <a:lnTo>
                      <a:pt x="3652979" y="973677"/>
                    </a:lnTo>
                    <a:lnTo>
                      <a:pt x="0" y="973677"/>
                    </a:lnTo>
                    <a:close/>
                  </a:path>
                </a:pathLst>
              </a:custGeom>
              <a:solidFill>
                <a:srgbClr val="000000">
                  <a:alpha val="0"/>
                </a:srgbClr>
              </a:solidFill>
            </p:spPr>
          </p:sp>
          <p:sp>
            <p:nvSpPr>
              <p:cNvPr id="18" name="TextBox 18"/>
              <p:cNvSpPr txBox="1"/>
              <p:nvPr/>
            </p:nvSpPr>
            <p:spPr>
              <a:xfrm>
                <a:off x="0" y="-19050"/>
                <a:ext cx="3652979" cy="992727"/>
              </a:xfrm>
              <a:prstGeom prst="rect">
                <a:avLst/>
              </a:prstGeom>
            </p:spPr>
            <p:txBody>
              <a:bodyPr lIns="0" tIns="0" rIns="0" bIns="0" rtlCol="0" anchor="ctr"/>
              <a:lstStyle/>
              <a:p>
                <a:pPr algn="ctr">
                  <a:lnSpc>
                    <a:spcPts val="2484"/>
                  </a:lnSpc>
                </a:pPr>
                <a:r>
                  <a:rPr lang="en-US" sz="2300">
                    <a:solidFill>
                      <a:srgbClr val="FFFFFF"/>
                    </a:solidFill>
                    <a:latin typeface="Calibri (MS)"/>
                    <a:ea typeface="Calibri (MS)"/>
                    <a:cs typeface="Calibri (MS)"/>
                    <a:sym typeface="Calibri (MS)"/>
                  </a:rPr>
                  <a:t>Example: Let's say you order at lotus mart. </a:t>
                </a:r>
              </a:p>
            </p:txBody>
          </p:sp>
        </p:grpSp>
      </p:grpSp>
      <p:grpSp>
        <p:nvGrpSpPr>
          <p:cNvPr id="19" name="Group 19"/>
          <p:cNvGrpSpPr/>
          <p:nvPr/>
        </p:nvGrpSpPr>
        <p:grpSpPr>
          <a:xfrm>
            <a:off x="2991108" y="4358904"/>
            <a:ext cx="1234451" cy="775104"/>
            <a:chOff x="0" y="0"/>
            <a:chExt cx="1645935" cy="1033472"/>
          </a:xfrm>
        </p:grpSpPr>
        <p:sp>
          <p:nvSpPr>
            <p:cNvPr id="20" name="Freeform 20"/>
            <p:cNvSpPr/>
            <p:nvPr/>
          </p:nvSpPr>
          <p:spPr>
            <a:xfrm>
              <a:off x="6350" y="6350"/>
              <a:ext cx="1633220" cy="1020826"/>
            </a:xfrm>
            <a:custGeom>
              <a:avLst/>
              <a:gdLst/>
              <a:ahLst/>
              <a:cxnLst/>
              <a:rect l="l" t="t" r="r" b="b"/>
              <a:pathLst>
                <a:path w="1633220" h="1020826">
                  <a:moveTo>
                    <a:pt x="0" y="102108"/>
                  </a:moveTo>
                  <a:cubicBezTo>
                    <a:pt x="0" y="45720"/>
                    <a:pt x="45974" y="0"/>
                    <a:pt x="102489" y="0"/>
                  </a:cubicBezTo>
                  <a:lnTo>
                    <a:pt x="1530731" y="0"/>
                  </a:lnTo>
                  <a:cubicBezTo>
                    <a:pt x="1587373" y="0"/>
                    <a:pt x="1633220" y="45720"/>
                    <a:pt x="1633220" y="102108"/>
                  </a:cubicBezTo>
                  <a:lnTo>
                    <a:pt x="1633220" y="918718"/>
                  </a:lnTo>
                  <a:cubicBezTo>
                    <a:pt x="1633220" y="975106"/>
                    <a:pt x="1587246" y="1020826"/>
                    <a:pt x="1530731" y="1020826"/>
                  </a:cubicBezTo>
                  <a:lnTo>
                    <a:pt x="102489" y="1020826"/>
                  </a:lnTo>
                  <a:cubicBezTo>
                    <a:pt x="45974" y="1020826"/>
                    <a:pt x="0" y="975106"/>
                    <a:pt x="0" y="918718"/>
                  </a:cubicBezTo>
                  <a:close/>
                </a:path>
              </a:pathLst>
            </a:custGeom>
            <a:solidFill>
              <a:srgbClr val="FFFFFF">
                <a:alpha val="80784"/>
              </a:srgbClr>
            </a:solidFill>
          </p:spPr>
        </p:sp>
        <p:sp>
          <p:nvSpPr>
            <p:cNvPr id="21" name="Freeform 21"/>
            <p:cNvSpPr/>
            <p:nvPr/>
          </p:nvSpPr>
          <p:spPr>
            <a:xfrm>
              <a:off x="0" y="0"/>
              <a:ext cx="1645920" cy="1033526"/>
            </a:xfrm>
            <a:custGeom>
              <a:avLst/>
              <a:gdLst/>
              <a:ahLst/>
              <a:cxnLst/>
              <a:rect l="l" t="t" r="r" b="b"/>
              <a:pathLst>
                <a:path w="1645920" h="1033526">
                  <a:moveTo>
                    <a:pt x="0" y="108458"/>
                  </a:moveTo>
                  <a:cubicBezTo>
                    <a:pt x="0" y="48514"/>
                    <a:pt x="48768" y="0"/>
                    <a:pt x="108839" y="0"/>
                  </a:cubicBezTo>
                  <a:lnTo>
                    <a:pt x="1537081" y="0"/>
                  </a:lnTo>
                  <a:lnTo>
                    <a:pt x="1537081" y="6350"/>
                  </a:lnTo>
                  <a:lnTo>
                    <a:pt x="1537081" y="0"/>
                  </a:lnTo>
                  <a:cubicBezTo>
                    <a:pt x="1597152" y="0"/>
                    <a:pt x="1645920" y="48514"/>
                    <a:pt x="1645920" y="108458"/>
                  </a:cubicBezTo>
                  <a:lnTo>
                    <a:pt x="1639570" y="108458"/>
                  </a:lnTo>
                  <a:lnTo>
                    <a:pt x="1645920" y="108458"/>
                  </a:lnTo>
                  <a:lnTo>
                    <a:pt x="1645920" y="925068"/>
                  </a:lnTo>
                  <a:lnTo>
                    <a:pt x="1639570" y="925068"/>
                  </a:lnTo>
                  <a:lnTo>
                    <a:pt x="1645920" y="925068"/>
                  </a:lnTo>
                  <a:cubicBezTo>
                    <a:pt x="1645920" y="985012"/>
                    <a:pt x="1597152" y="1033526"/>
                    <a:pt x="1537081" y="1033526"/>
                  </a:cubicBezTo>
                  <a:lnTo>
                    <a:pt x="1537081" y="1027176"/>
                  </a:lnTo>
                  <a:lnTo>
                    <a:pt x="1537081" y="1033526"/>
                  </a:lnTo>
                  <a:lnTo>
                    <a:pt x="108839" y="1033526"/>
                  </a:lnTo>
                  <a:lnTo>
                    <a:pt x="108839" y="1027176"/>
                  </a:lnTo>
                  <a:lnTo>
                    <a:pt x="108839" y="1033526"/>
                  </a:lnTo>
                  <a:cubicBezTo>
                    <a:pt x="48768" y="1033526"/>
                    <a:pt x="0" y="985012"/>
                    <a:pt x="0" y="925068"/>
                  </a:cubicBezTo>
                  <a:lnTo>
                    <a:pt x="0" y="108458"/>
                  </a:lnTo>
                  <a:lnTo>
                    <a:pt x="6350" y="108458"/>
                  </a:lnTo>
                  <a:lnTo>
                    <a:pt x="0" y="108458"/>
                  </a:lnTo>
                  <a:moveTo>
                    <a:pt x="12700" y="108458"/>
                  </a:moveTo>
                  <a:lnTo>
                    <a:pt x="12700" y="925068"/>
                  </a:lnTo>
                  <a:lnTo>
                    <a:pt x="6350" y="925068"/>
                  </a:lnTo>
                  <a:lnTo>
                    <a:pt x="12700" y="925068"/>
                  </a:lnTo>
                  <a:cubicBezTo>
                    <a:pt x="12700" y="977900"/>
                    <a:pt x="55753" y="1020826"/>
                    <a:pt x="108839" y="1020826"/>
                  </a:cubicBezTo>
                  <a:lnTo>
                    <a:pt x="1537081" y="1020826"/>
                  </a:lnTo>
                  <a:cubicBezTo>
                    <a:pt x="1590294" y="1020826"/>
                    <a:pt x="1633220" y="977900"/>
                    <a:pt x="1633220" y="925068"/>
                  </a:cubicBezTo>
                  <a:lnTo>
                    <a:pt x="1633220" y="108458"/>
                  </a:lnTo>
                  <a:cubicBezTo>
                    <a:pt x="1633220" y="55626"/>
                    <a:pt x="1590167" y="12700"/>
                    <a:pt x="1537081" y="12700"/>
                  </a:cubicBezTo>
                  <a:lnTo>
                    <a:pt x="108839" y="12700"/>
                  </a:lnTo>
                  <a:lnTo>
                    <a:pt x="108839" y="6350"/>
                  </a:lnTo>
                  <a:lnTo>
                    <a:pt x="108839" y="12700"/>
                  </a:lnTo>
                  <a:cubicBezTo>
                    <a:pt x="55753" y="12700"/>
                    <a:pt x="12700" y="55626"/>
                    <a:pt x="12700" y="108458"/>
                  </a:cubicBezTo>
                  <a:close/>
                </a:path>
              </a:pathLst>
            </a:custGeom>
            <a:solidFill>
              <a:srgbClr val="4F81BD"/>
            </a:solidFill>
          </p:spPr>
        </p:sp>
      </p:grpSp>
      <p:grpSp>
        <p:nvGrpSpPr>
          <p:cNvPr id="22" name="Group 22"/>
          <p:cNvGrpSpPr/>
          <p:nvPr/>
        </p:nvGrpSpPr>
        <p:grpSpPr>
          <a:xfrm>
            <a:off x="3013530" y="4381327"/>
            <a:ext cx="1189605" cy="730258"/>
            <a:chOff x="0" y="0"/>
            <a:chExt cx="1586140" cy="973677"/>
          </a:xfrm>
        </p:grpSpPr>
        <p:sp>
          <p:nvSpPr>
            <p:cNvPr id="23" name="Freeform 23"/>
            <p:cNvSpPr/>
            <p:nvPr/>
          </p:nvSpPr>
          <p:spPr>
            <a:xfrm>
              <a:off x="0" y="0"/>
              <a:ext cx="1586140" cy="973677"/>
            </a:xfrm>
            <a:custGeom>
              <a:avLst/>
              <a:gdLst/>
              <a:ahLst/>
              <a:cxnLst/>
              <a:rect l="l" t="t" r="r" b="b"/>
              <a:pathLst>
                <a:path w="1586140" h="973677">
                  <a:moveTo>
                    <a:pt x="0" y="0"/>
                  </a:moveTo>
                  <a:lnTo>
                    <a:pt x="1586140" y="0"/>
                  </a:lnTo>
                  <a:lnTo>
                    <a:pt x="1586140" y="973677"/>
                  </a:lnTo>
                  <a:lnTo>
                    <a:pt x="0" y="973677"/>
                  </a:lnTo>
                  <a:close/>
                </a:path>
              </a:pathLst>
            </a:custGeom>
            <a:solidFill>
              <a:srgbClr val="000000">
                <a:alpha val="0"/>
              </a:srgbClr>
            </a:solidFill>
          </p:spPr>
        </p:sp>
        <p:sp>
          <p:nvSpPr>
            <p:cNvPr id="24" name="TextBox 24"/>
            <p:cNvSpPr txBox="1"/>
            <p:nvPr/>
          </p:nvSpPr>
          <p:spPr>
            <a:xfrm>
              <a:off x="0" y="-19050"/>
              <a:ext cx="1586140" cy="992727"/>
            </a:xfrm>
            <a:prstGeom prst="rect">
              <a:avLst/>
            </a:prstGeom>
          </p:spPr>
          <p:txBody>
            <a:bodyPr lIns="0" tIns="0" rIns="0" bIns="0" rtlCol="0" anchor="ctr"/>
            <a:lstStyle/>
            <a:p>
              <a:pPr algn="ctr">
                <a:lnSpc>
                  <a:spcPts val="2268"/>
                </a:lnSpc>
              </a:pPr>
              <a:r>
                <a:rPr lang="en-US" sz="2100">
                  <a:solidFill>
                    <a:srgbClr val="000000"/>
                  </a:solidFill>
                  <a:latin typeface="Calibri (MS)"/>
                  <a:ea typeface="Calibri (MS)"/>
                  <a:cs typeface="Calibri (MS)"/>
                  <a:sym typeface="Calibri (MS)"/>
                </a:rPr>
                <a:t>4 (milk 500), </a:t>
              </a:r>
            </a:p>
          </p:txBody>
        </p:sp>
      </p:grpSp>
      <p:grpSp>
        <p:nvGrpSpPr>
          <p:cNvPr id="25" name="Group 25"/>
          <p:cNvGrpSpPr/>
          <p:nvPr/>
        </p:nvGrpSpPr>
        <p:grpSpPr>
          <a:xfrm>
            <a:off x="2991108" y="5315877"/>
            <a:ext cx="1234451" cy="775104"/>
            <a:chOff x="0" y="0"/>
            <a:chExt cx="1645935" cy="1033472"/>
          </a:xfrm>
        </p:grpSpPr>
        <p:sp>
          <p:nvSpPr>
            <p:cNvPr id="26" name="Freeform 26"/>
            <p:cNvSpPr/>
            <p:nvPr/>
          </p:nvSpPr>
          <p:spPr>
            <a:xfrm>
              <a:off x="6350" y="6350"/>
              <a:ext cx="1633220" cy="1020826"/>
            </a:xfrm>
            <a:custGeom>
              <a:avLst/>
              <a:gdLst/>
              <a:ahLst/>
              <a:cxnLst/>
              <a:rect l="l" t="t" r="r" b="b"/>
              <a:pathLst>
                <a:path w="1633220" h="1020826">
                  <a:moveTo>
                    <a:pt x="0" y="102108"/>
                  </a:moveTo>
                  <a:cubicBezTo>
                    <a:pt x="0" y="45720"/>
                    <a:pt x="45974" y="0"/>
                    <a:pt x="102489" y="0"/>
                  </a:cubicBezTo>
                  <a:lnTo>
                    <a:pt x="1530731" y="0"/>
                  </a:lnTo>
                  <a:cubicBezTo>
                    <a:pt x="1587373" y="0"/>
                    <a:pt x="1633220" y="45720"/>
                    <a:pt x="1633220" y="102108"/>
                  </a:cubicBezTo>
                  <a:lnTo>
                    <a:pt x="1633220" y="918718"/>
                  </a:lnTo>
                  <a:cubicBezTo>
                    <a:pt x="1633220" y="975106"/>
                    <a:pt x="1587246" y="1020826"/>
                    <a:pt x="1530731" y="1020826"/>
                  </a:cubicBezTo>
                  <a:lnTo>
                    <a:pt x="102489" y="1020826"/>
                  </a:lnTo>
                  <a:cubicBezTo>
                    <a:pt x="45974" y="1020826"/>
                    <a:pt x="0" y="975106"/>
                    <a:pt x="0" y="918718"/>
                  </a:cubicBezTo>
                  <a:close/>
                </a:path>
              </a:pathLst>
            </a:custGeom>
            <a:solidFill>
              <a:srgbClr val="FFFFFF">
                <a:alpha val="80784"/>
              </a:srgbClr>
            </a:solidFill>
          </p:spPr>
        </p:sp>
        <p:sp>
          <p:nvSpPr>
            <p:cNvPr id="27" name="Freeform 27"/>
            <p:cNvSpPr/>
            <p:nvPr/>
          </p:nvSpPr>
          <p:spPr>
            <a:xfrm>
              <a:off x="0" y="0"/>
              <a:ext cx="1645920" cy="1033526"/>
            </a:xfrm>
            <a:custGeom>
              <a:avLst/>
              <a:gdLst/>
              <a:ahLst/>
              <a:cxnLst/>
              <a:rect l="l" t="t" r="r" b="b"/>
              <a:pathLst>
                <a:path w="1645920" h="1033526">
                  <a:moveTo>
                    <a:pt x="0" y="108458"/>
                  </a:moveTo>
                  <a:cubicBezTo>
                    <a:pt x="0" y="48514"/>
                    <a:pt x="48768" y="0"/>
                    <a:pt x="108839" y="0"/>
                  </a:cubicBezTo>
                  <a:lnTo>
                    <a:pt x="1537081" y="0"/>
                  </a:lnTo>
                  <a:lnTo>
                    <a:pt x="1537081" y="6350"/>
                  </a:lnTo>
                  <a:lnTo>
                    <a:pt x="1537081" y="0"/>
                  </a:lnTo>
                  <a:cubicBezTo>
                    <a:pt x="1597152" y="0"/>
                    <a:pt x="1645920" y="48514"/>
                    <a:pt x="1645920" y="108458"/>
                  </a:cubicBezTo>
                  <a:lnTo>
                    <a:pt x="1639570" y="108458"/>
                  </a:lnTo>
                  <a:lnTo>
                    <a:pt x="1645920" y="108458"/>
                  </a:lnTo>
                  <a:lnTo>
                    <a:pt x="1645920" y="925068"/>
                  </a:lnTo>
                  <a:lnTo>
                    <a:pt x="1639570" y="925068"/>
                  </a:lnTo>
                  <a:lnTo>
                    <a:pt x="1645920" y="925068"/>
                  </a:lnTo>
                  <a:cubicBezTo>
                    <a:pt x="1645920" y="985012"/>
                    <a:pt x="1597152" y="1033526"/>
                    <a:pt x="1537081" y="1033526"/>
                  </a:cubicBezTo>
                  <a:lnTo>
                    <a:pt x="1537081" y="1027176"/>
                  </a:lnTo>
                  <a:lnTo>
                    <a:pt x="1537081" y="1033526"/>
                  </a:lnTo>
                  <a:lnTo>
                    <a:pt x="108839" y="1033526"/>
                  </a:lnTo>
                  <a:lnTo>
                    <a:pt x="108839" y="1027176"/>
                  </a:lnTo>
                  <a:lnTo>
                    <a:pt x="108839" y="1033526"/>
                  </a:lnTo>
                  <a:cubicBezTo>
                    <a:pt x="48768" y="1033526"/>
                    <a:pt x="0" y="985012"/>
                    <a:pt x="0" y="925068"/>
                  </a:cubicBezTo>
                  <a:lnTo>
                    <a:pt x="0" y="108458"/>
                  </a:lnTo>
                  <a:lnTo>
                    <a:pt x="6350" y="108458"/>
                  </a:lnTo>
                  <a:lnTo>
                    <a:pt x="0" y="108458"/>
                  </a:lnTo>
                  <a:moveTo>
                    <a:pt x="12700" y="108458"/>
                  </a:moveTo>
                  <a:lnTo>
                    <a:pt x="12700" y="925068"/>
                  </a:lnTo>
                  <a:lnTo>
                    <a:pt x="6350" y="925068"/>
                  </a:lnTo>
                  <a:lnTo>
                    <a:pt x="12700" y="925068"/>
                  </a:lnTo>
                  <a:cubicBezTo>
                    <a:pt x="12700" y="977900"/>
                    <a:pt x="55753" y="1020826"/>
                    <a:pt x="108839" y="1020826"/>
                  </a:cubicBezTo>
                  <a:lnTo>
                    <a:pt x="1537081" y="1020826"/>
                  </a:lnTo>
                  <a:cubicBezTo>
                    <a:pt x="1590294" y="1020826"/>
                    <a:pt x="1633220" y="977900"/>
                    <a:pt x="1633220" y="925068"/>
                  </a:cubicBezTo>
                  <a:lnTo>
                    <a:pt x="1633220" y="108458"/>
                  </a:lnTo>
                  <a:cubicBezTo>
                    <a:pt x="1633220" y="55626"/>
                    <a:pt x="1590167" y="12700"/>
                    <a:pt x="1537081" y="12700"/>
                  </a:cubicBezTo>
                  <a:lnTo>
                    <a:pt x="108839" y="12700"/>
                  </a:lnTo>
                  <a:lnTo>
                    <a:pt x="108839" y="6350"/>
                  </a:lnTo>
                  <a:lnTo>
                    <a:pt x="108839" y="12700"/>
                  </a:lnTo>
                  <a:cubicBezTo>
                    <a:pt x="55753" y="12700"/>
                    <a:pt x="12700" y="55626"/>
                    <a:pt x="12700" y="108458"/>
                  </a:cubicBezTo>
                  <a:close/>
                </a:path>
              </a:pathLst>
            </a:custGeom>
            <a:solidFill>
              <a:srgbClr val="4F81BD"/>
            </a:solidFill>
          </p:spPr>
        </p:sp>
      </p:grpSp>
      <p:grpSp>
        <p:nvGrpSpPr>
          <p:cNvPr id="28" name="Group 28"/>
          <p:cNvGrpSpPr/>
          <p:nvPr/>
        </p:nvGrpSpPr>
        <p:grpSpPr>
          <a:xfrm>
            <a:off x="3013530" y="5338300"/>
            <a:ext cx="1189605" cy="730258"/>
            <a:chOff x="0" y="0"/>
            <a:chExt cx="1586140" cy="973677"/>
          </a:xfrm>
        </p:grpSpPr>
        <p:sp>
          <p:nvSpPr>
            <p:cNvPr id="29" name="Freeform 29"/>
            <p:cNvSpPr/>
            <p:nvPr/>
          </p:nvSpPr>
          <p:spPr>
            <a:xfrm>
              <a:off x="0" y="0"/>
              <a:ext cx="1586140" cy="973677"/>
            </a:xfrm>
            <a:custGeom>
              <a:avLst/>
              <a:gdLst/>
              <a:ahLst/>
              <a:cxnLst/>
              <a:rect l="l" t="t" r="r" b="b"/>
              <a:pathLst>
                <a:path w="1586140" h="973677">
                  <a:moveTo>
                    <a:pt x="0" y="0"/>
                  </a:moveTo>
                  <a:lnTo>
                    <a:pt x="1586140" y="0"/>
                  </a:lnTo>
                  <a:lnTo>
                    <a:pt x="1586140" y="973677"/>
                  </a:lnTo>
                  <a:lnTo>
                    <a:pt x="0" y="973677"/>
                  </a:lnTo>
                  <a:close/>
                </a:path>
              </a:pathLst>
            </a:custGeom>
            <a:solidFill>
              <a:srgbClr val="000000">
                <a:alpha val="0"/>
              </a:srgbClr>
            </a:solidFill>
          </p:spPr>
        </p:sp>
        <p:sp>
          <p:nvSpPr>
            <p:cNvPr id="30" name="TextBox 30"/>
            <p:cNvSpPr txBox="1"/>
            <p:nvPr/>
          </p:nvSpPr>
          <p:spPr>
            <a:xfrm>
              <a:off x="0" y="-19050"/>
              <a:ext cx="1586140" cy="992727"/>
            </a:xfrm>
            <a:prstGeom prst="rect">
              <a:avLst/>
            </a:prstGeom>
          </p:spPr>
          <p:txBody>
            <a:bodyPr lIns="0" tIns="0" rIns="0" bIns="0" rtlCol="0" anchor="ctr"/>
            <a:lstStyle/>
            <a:p>
              <a:pPr algn="ctr">
                <a:lnSpc>
                  <a:spcPts val="2268"/>
                </a:lnSpc>
              </a:pPr>
              <a:r>
                <a:rPr lang="en-US" sz="2100">
                  <a:solidFill>
                    <a:srgbClr val="000000"/>
                  </a:solidFill>
                  <a:latin typeface="Calibri (MS)"/>
                  <a:ea typeface="Calibri (MS)"/>
                  <a:cs typeface="Calibri (MS)"/>
                  <a:sym typeface="Calibri (MS)"/>
                </a:rPr>
                <a:t>1 (tea 500)  and </a:t>
              </a:r>
            </a:p>
          </p:txBody>
        </p:sp>
      </p:grpSp>
      <p:grpSp>
        <p:nvGrpSpPr>
          <p:cNvPr id="31" name="Group 31"/>
          <p:cNvGrpSpPr/>
          <p:nvPr/>
        </p:nvGrpSpPr>
        <p:grpSpPr>
          <a:xfrm>
            <a:off x="2991108" y="6272851"/>
            <a:ext cx="1234451" cy="775104"/>
            <a:chOff x="0" y="0"/>
            <a:chExt cx="1645935" cy="1033472"/>
          </a:xfrm>
        </p:grpSpPr>
        <p:sp>
          <p:nvSpPr>
            <p:cNvPr id="32" name="Freeform 32"/>
            <p:cNvSpPr/>
            <p:nvPr/>
          </p:nvSpPr>
          <p:spPr>
            <a:xfrm>
              <a:off x="6350" y="6350"/>
              <a:ext cx="1633220" cy="1020826"/>
            </a:xfrm>
            <a:custGeom>
              <a:avLst/>
              <a:gdLst/>
              <a:ahLst/>
              <a:cxnLst/>
              <a:rect l="l" t="t" r="r" b="b"/>
              <a:pathLst>
                <a:path w="1633220" h="1020826">
                  <a:moveTo>
                    <a:pt x="0" y="102108"/>
                  </a:moveTo>
                  <a:cubicBezTo>
                    <a:pt x="0" y="45720"/>
                    <a:pt x="45974" y="0"/>
                    <a:pt x="102489" y="0"/>
                  </a:cubicBezTo>
                  <a:lnTo>
                    <a:pt x="1530731" y="0"/>
                  </a:lnTo>
                  <a:cubicBezTo>
                    <a:pt x="1587373" y="0"/>
                    <a:pt x="1633220" y="45720"/>
                    <a:pt x="1633220" y="102108"/>
                  </a:cubicBezTo>
                  <a:lnTo>
                    <a:pt x="1633220" y="918718"/>
                  </a:lnTo>
                  <a:cubicBezTo>
                    <a:pt x="1633220" y="975106"/>
                    <a:pt x="1587246" y="1020826"/>
                    <a:pt x="1530731" y="1020826"/>
                  </a:cubicBezTo>
                  <a:lnTo>
                    <a:pt x="102489" y="1020826"/>
                  </a:lnTo>
                  <a:cubicBezTo>
                    <a:pt x="45974" y="1020826"/>
                    <a:pt x="0" y="975106"/>
                    <a:pt x="0" y="918718"/>
                  </a:cubicBezTo>
                  <a:close/>
                </a:path>
              </a:pathLst>
            </a:custGeom>
            <a:solidFill>
              <a:srgbClr val="FFFFFF">
                <a:alpha val="80784"/>
              </a:srgbClr>
            </a:solidFill>
          </p:spPr>
        </p:sp>
        <p:sp>
          <p:nvSpPr>
            <p:cNvPr id="33" name="Freeform 33"/>
            <p:cNvSpPr/>
            <p:nvPr/>
          </p:nvSpPr>
          <p:spPr>
            <a:xfrm>
              <a:off x="0" y="0"/>
              <a:ext cx="1645920" cy="1033526"/>
            </a:xfrm>
            <a:custGeom>
              <a:avLst/>
              <a:gdLst/>
              <a:ahLst/>
              <a:cxnLst/>
              <a:rect l="l" t="t" r="r" b="b"/>
              <a:pathLst>
                <a:path w="1645920" h="1033526">
                  <a:moveTo>
                    <a:pt x="0" y="108458"/>
                  </a:moveTo>
                  <a:cubicBezTo>
                    <a:pt x="0" y="48514"/>
                    <a:pt x="48768" y="0"/>
                    <a:pt x="108839" y="0"/>
                  </a:cubicBezTo>
                  <a:lnTo>
                    <a:pt x="1537081" y="0"/>
                  </a:lnTo>
                  <a:lnTo>
                    <a:pt x="1537081" y="6350"/>
                  </a:lnTo>
                  <a:lnTo>
                    <a:pt x="1537081" y="0"/>
                  </a:lnTo>
                  <a:cubicBezTo>
                    <a:pt x="1597152" y="0"/>
                    <a:pt x="1645920" y="48514"/>
                    <a:pt x="1645920" y="108458"/>
                  </a:cubicBezTo>
                  <a:lnTo>
                    <a:pt x="1639570" y="108458"/>
                  </a:lnTo>
                  <a:lnTo>
                    <a:pt x="1645920" y="108458"/>
                  </a:lnTo>
                  <a:lnTo>
                    <a:pt x="1645920" y="925068"/>
                  </a:lnTo>
                  <a:lnTo>
                    <a:pt x="1639570" y="925068"/>
                  </a:lnTo>
                  <a:lnTo>
                    <a:pt x="1645920" y="925068"/>
                  </a:lnTo>
                  <a:cubicBezTo>
                    <a:pt x="1645920" y="985012"/>
                    <a:pt x="1597152" y="1033526"/>
                    <a:pt x="1537081" y="1033526"/>
                  </a:cubicBezTo>
                  <a:lnTo>
                    <a:pt x="1537081" y="1027176"/>
                  </a:lnTo>
                  <a:lnTo>
                    <a:pt x="1537081" y="1033526"/>
                  </a:lnTo>
                  <a:lnTo>
                    <a:pt x="108839" y="1033526"/>
                  </a:lnTo>
                  <a:lnTo>
                    <a:pt x="108839" y="1027176"/>
                  </a:lnTo>
                  <a:lnTo>
                    <a:pt x="108839" y="1033526"/>
                  </a:lnTo>
                  <a:cubicBezTo>
                    <a:pt x="48768" y="1033526"/>
                    <a:pt x="0" y="985012"/>
                    <a:pt x="0" y="925068"/>
                  </a:cubicBezTo>
                  <a:lnTo>
                    <a:pt x="0" y="108458"/>
                  </a:lnTo>
                  <a:lnTo>
                    <a:pt x="6350" y="108458"/>
                  </a:lnTo>
                  <a:lnTo>
                    <a:pt x="0" y="108458"/>
                  </a:lnTo>
                  <a:moveTo>
                    <a:pt x="12700" y="108458"/>
                  </a:moveTo>
                  <a:lnTo>
                    <a:pt x="12700" y="925068"/>
                  </a:lnTo>
                  <a:lnTo>
                    <a:pt x="6350" y="925068"/>
                  </a:lnTo>
                  <a:lnTo>
                    <a:pt x="12700" y="925068"/>
                  </a:lnTo>
                  <a:cubicBezTo>
                    <a:pt x="12700" y="977900"/>
                    <a:pt x="55753" y="1020826"/>
                    <a:pt x="108839" y="1020826"/>
                  </a:cubicBezTo>
                  <a:lnTo>
                    <a:pt x="1537081" y="1020826"/>
                  </a:lnTo>
                  <a:cubicBezTo>
                    <a:pt x="1590294" y="1020826"/>
                    <a:pt x="1633220" y="977900"/>
                    <a:pt x="1633220" y="925068"/>
                  </a:cubicBezTo>
                  <a:lnTo>
                    <a:pt x="1633220" y="108458"/>
                  </a:lnTo>
                  <a:cubicBezTo>
                    <a:pt x="1633220" y="55626"/>
                    <a:pt x="1590167" y="12700"/>
                    <a:pt x="1537081" y="12700"/>
                  </a:cubicBezTo>
                  <a:lnTo>
                    <a:pt x="108839" y="12700"/>
                  </a:lnTo>
                  <a:lnTo>
                    <a:pt x="108839" y="6350"/>
                  </a:lnTo>
                  <a:lnTo>
                    <a:pt x="108839" y="12700"/>
                  </a:lnTo>
                  <a:cubicBezTo>
                    <a:pt x="55753" y="12700"/>
                    <a:pt x="12700" y="55626"/>
                    <a:pt x="12700" y="108458"/>
                  </a:cubicBezTo>
                  <a:close/>
                </a:path>
              </a:pathLst>
            </a:custGeom>
            <a:solidFill>
              <a:srgbClr val="4F81BD"/>
            </a:solidFill>
          </p:spPr>
        </p:sp>
      </p:grpSp>
      <p:grpSp>
        <p:nvGrpSpPr>
          <p:cNvPr id="34" name="Group 34"/>
          <p:cNvGrpSpPr/>
          <p:nvPr/>
        </p:nvGrpSpPr>
        <p:grpSpPr>
          <a:xfrm>
            <a:off x="3013530" y="6295274"/>
            <a:ext cx="1189605" cy="730258"/>
            <a:chOff x="0" y="0"/>
            <a:chExt cx="1586140" cy="973677"/>
          </a:xfrm>
        </p:grpSpPr>
        <p:sp>
          <p:nvSpPr>
            <p:cNvPr id="35" name="Freeform 35"/>
            <p:cNvSpPr/>
            <p:nvPr/>
          </p:nvSpPr>
          <p:spPr>
            <a:xfrm>
              <a:off x="0" y="0"/>
              <a:ext cx="1586140" cy="973677"/>
            </a:xfrm>
            <a:custGeom>
              <a:avLst/>
              <a:gdLst/>
              <a:ahLst/>
              <a:cxnLst/>
              <a:rect l="l" t="t" r="r" b="b"/>
              <a:pathLst>
                <a:path w="1586140" h="973677">
                  <a:moveTo>
                    <a:pt x="0" y="0"/>
                  </a:moveTo>
                  <a:lnTo>
                    <a:pt x="1586140" y="0"/>
                  </a:lnTo>
                  <a:lnTo>
                    <a:pt x="1586140" y="973677"/>
                  </a:lnTo>
                  <a:lnTo>
                    <a:pt x="0" y="973677"/>
                  </a:lnTo>
                  <a:close/>
                </a:path>
              </a:pathLst>
            </a:custGeom>
            <a:solidFill>
              <a:srgbClr val="000000">
                <a:alpha val="0"/>
              </a:srgbClr>
            </a:solidFill>
          </p:spPr>
        </p:sp>
        <p:sp>
          <p:nvSpPr>
            <p:cNvPr id="36" name="TextBox 36"/>
            <p:cNvSpPr txBox="1"/>
            <p:nvPr/>
          </p:nvSpPr>
          <p:spPr>
            <a:xfrm>
              <a:off x="0" y="-19050"/>
              <a:ext cx="1586140" cy="992727"/>
            </a:xfrm>
            <a:prstGeom prst="rect">
              <a:avLst/>
            </a:prstGeom>
          </p:spPr>
          <p:txBody>
            <a:bodyPr lIns="0" tIns="0" rIns="0" bIns="0" rtlCol="0" anchor="ctr"/>
            <a:lstStyle/>
            <a:p>
              <a:pPr algn="ctr">
                <a:lnSpc>
                  <a:spcPts val="2268"/>
                </a:lnSpc>
              </a:pPr>
              <a:r>
                <a:rPr lang="en-US" sz="2100">
                  <a:solidFill>
                    <a:srgbClr val="000000"/>
                  </a:solidFill>
                  <a:latin typeface="Calibri (MS)"/>
                  <a:ea typeface="Calibri (MS)"/>
                  <a:cs typeface="Calibri (MS)"/>
                  <a:sym typeface="Calibri (MS)"/>
                </a:rPr>
                <a:t>2 (biscuits 500)</a:t>
              </a:r>
            </a:p>
          </p:txBody>
        </p:sp>
      </p:grpSp>
      <p:sp>
        <p:nvSpPr>
          <p:cNvPr id="37" name="TextBox 37"/>
          <p:cNvSpPr txBox="1"/>
          <p:nvPr/>
        </p:nvSpPr>
        <p:spPr>
          <a:xfrm>
            <a:off x="5015845" y="8642231"/>
            <a:ext cx="1309836" cy="573941"/>
          </a:xfrm>
          <a:prstGeom prst="rect">
            <a:avLst/>
          </a:prstGeom>
        </p:spPr>
        <p:txBody>
          <a:bodyPr lIns="0" tIns="0" rIns="0" bIns="0" rtlCol="0" anchor="t">
            <a:spAutoFit/>
          </a:bodyPr>
          <a:lstStyle/>
          <a:p>
            <a:pPr algn="l">
              <a:lnSpc>
                <a:spcPts val="2160"/>
              </a:lnSpc>
            </a:pPr>
            <a:r>
              <a:rPr lang="en-US" sz="1800">
                <a:solidFill>
                  <a:srgbClr val="FFFFFF"/>
                </a:solidFill>
                <a:latin typeface="Arimo"/>
                <a:ea typeface="Arimo"/>
                <a:cs typeface="Arimo"/>
                <a:sym typeface="Arimo"/>
              </a:rPr>
              <a:t>lines fulfilled </a:t>
            </a:r>
          </a:p>
          <a:p>
            <a:pPr algn="l">
              <a:lnSpc>
                <a:spcPts val="2160"/>
              </a:lnSpc>
            </a:pPr>
            <a:r>
              <a:rPr lang="en-US" sz="1800">
                <a:solidFill>
                  <a:srgbClr val="FFFFFF"/>
                </a:solidFill>
                <a:latin typeface="Arimo"/>
                <a:ea typeface="Arimo"/>
                <a:cs typeface="Arimo"/>
                <a:sym typeface="Arimo"/>
              </a:rPr>
              <a:t>lines ordered</a:t>
            </a:r>
          </a:p>
        </p:txBody>
      </p:sp>
      <p:sp>
        <p:nvSpPr>
          <p:cNvPr id="38" name="TextBox 38"/>
          <p:cNvSpPr txBox="1"/>
          <p:nvPr/>
        </p:nvSpPr>
        <p:spPr>
          <a:xfrm>
            <a:off x="7980382" y="8780729"/>
            <a:ext cx="365668" cy="296942"/>
          </a:xfrm>
          <a:prstGeom prst="rect">
            <a:avLst/>
          </a:prstGeom>
        </p:spPr>
        <p:txBody>
          <a:bodyPr lIns="0" tIns="0" rIns="0" bIns="0" rtlCol="0" anchor="t">
            <a:spAutoFit/>
          </a:bodyPr>
          <a:lstStyle/>
          <a:p>
            <a:pPr algn="l">
              <a:lnSpc>
                <a:spcPts val="2160"/>
              </a:lnSpc>
            </a:pPr>
            <a:r>
              <a:rPr lang="en-US" sz="1800">
                <a:solidFill>
                  <a:srgbClr val="FFFFFF"/>
                </a:solidFill>
                <a:latin typeface="Arimo"/>
                <a:ea typeface="Arimo"/>
                <a:cs typeface="Arimo"/>
                <a:sym typeface="Arimo"/>
              </a:rPr>
              <a:t>2/3</a:t>
            </a:r>
          </a:p>
        </p:txBody>
      </p:sp>
      <p:sp>
        <p:nvSpPr>
          <p:cNvPr id="39" name="TextBox 39"/>
          <p:cNvSpPr txBox="1"/>
          <p:nvPr/>
        </p:nvSpPr>
        <p:spPr>
          <a:xfrm>
            <a:off x="8486068" y="8780729"/>
            <a:ext cx="780845" cy="296942"/>
          </a:xfrm>
          <a:prstGeom prst="rect">
            <a:avLst/>
          </a:prstGeom>
        </p:spPr>
        <p:txBody>
          <a:bodyPr lIns="0" tIns="0" rIns="0" bIns="0" rtlCol="0" anchor="t">
            <a:spAutoFit/>
          </a:bodyPr>
          <a:lstStyle/>
          <a:p>
            <a:pPr algn="l">
              <a:lnSpc>
                <a:spcPts val="2160"/>
              </a:lnSpc>
            </a:pPr>
            <a:r>
              <a:rPr lang="en-US" sz="1800">
                <a:solidFill>
                  <a:srgbClr val="FFFFFF"/>
                </a:solidFill>
                <a:latin typeface="Arimo"/>
                <a:ea typeface="Arimo"/>
                <a:cs typeface="Arimo"/>
                <a:sym typeface="Arimo"/>
              </a:rPr>
              <a:t>=  66%</a:t>
            </a:r>
          </a:p>
        </p:txBody>
      </p:sp>
      <p:sp>
        <p:nvSpPr>
          <p:cNvPr id="40" name="TextBox 40"/>
          <p:cNvSpPr txBox="1"/>
          <p:nvPr/>
        </p:nvSpPr>
        <p:spPr>
          <a:xfrm>
            <a:off x="2244417" y="8780731"/>
            <a:ext cx="2540943" cy="296942"/>
          </a:xfrm>
          <a:prstGeom prst="rect">
            <a:avLst/>
          </a:prstGeom>
        </p:spPr>
        <p:txBody>
          <a:bodyPr lIns="0" tIns="0" rIns="0" bIns="0" rtlCol="0" anchor="t">
            <a:spAutoFit/>
          </a:bodyPr>
          <a:lstStyle/>
          <a:p>
            <a:pPr algn="l">
              <a:lnSpc>
                <a:spcPts val="2160"/>
              </a:lnSpc>
            </a:pPr>
            <a:r>
              <a:rPr lang="en-US" sz="1800">
                <a:solidFill>
                  <a:srgbClr val="FFFFFF"/>
                </a:solidFill>
                <a:latin typeface="Arimo"/>
                <a:ea typeface="Arimo"/>
                <a:cs typeface="Arimo"/>
                <a:sym typeface="Arimo"/>
              </a:rPr>
              <a:t>LIFR%  ( Line Fill rate)  =</a:t>
            </a:r>
          </a:p>
        </p:txBody>
      </p:sp>
      <p:grpSp>
        <p:nvGrpSpPr>
          <p:cNvPr id="41" name="Group 41"/>
          <p:cNvGrpSpPr/>
          <p:nvPr/>
        </p:nvGrpSpPr>
        <p:grpSpPr>
          <a:xfrm>
            <a:off x="7035932" y="3378398"/>
            <a:ext cx="2844534" cy="793129"/>
            <a:chOff x="0" y="0"/>
            <a:chExt cx="3792712" cy="1057505"/>
          </a:xfrm>
        </p:grpSpPr>
        <p:sp>
          <p:nvSpPr>
            <p:cNvPr id="42" name="Freeform 42"/>
            <p:cNvSpPr/>
            <p:nvPr/>
          </p:nvSpPr>
          <p:spPr>
            <a:xfrm>
              <a:off x="16891" y="16891"/>
              <a:ext cx="3758819" cy="1023620"/>
            </a:xfrm>
            <a:custGeom>
              <a:avLst/>
              <a:gdLst/>
              <a:ahLst/>
              <a:cxnLst/>
              <a:rect l="l" t="t" r="r" b="b"/>
              <a:pathLst>
                <a:path w="3758819" h="1023620">
                  <a:moveTo>
                    <a:pt x="0" y="102362"/>
                  </a:moveTo>
                  <a:cubicBezTo>
                    <a:pt x="0" y="45847"/>
                    <a:pt x="46863" y="0"/>
                    <a:pt x="104775" y="0"/>
                  </a:cubicBezTo>
                  <a:lnTo>
                    <a:pt x="3654044" y="0"/>
                  </a:lnTo>
                  <a:cubicBezTo>
                    <a:pt x="3711956" y="0"/>
                    <a:pt x="3758819" y="45847"/>
                    <a:pt x="3758819" y="102362"/>
                  </a:cubicBezTo>
                  <a:lnTo>
                    <a:pt x="3758819" y="921258"/>
                  </a:lnTo>
                  <a:cubicBezTo>
                    <a:pt x="3758819" y="977773"/>
                    <a:pt x="3711956" y="1023620"/>
                    <a:pt x="3654044" y="1023620"/>
                  </a:cubicBezTo>
                  <a:lnTo>
                    <a:pt x="104902" y="1023620"/>
                  </a:lnTo>
                  <a:cubicBezTo>
                    <a:pt x="46990" y="1023620"/>
                    <a:pt x="127" y="977773"/>
                    <a:pt x="127" y="921258"/>
                  </a:cubicBezTo>
                  <a:close/>
                </a:path>
              </a:pathLst>
            </a:custGeom>
            <a:solidFill>
              <a:srgbClr val="4F81BD"/>
            </a:solidFill>
          </p:spPr>
        </p:sp>
        <p:sp>
          <p:nvSpPr>
            <p:cNvPr id="43" name="Freeform 43"/>
            <p:cNvSpPr/>
            <p:nvPr/>
          </p:nvSpPr>
          <p:spPr>
            <a:xfrm>
              <a:off x="0" y="0"/>
              <a:ext cx="3792728" cy="1057529"/>
            </a:xfrm>
            <a:custGeom>
              <a:avLst/>
              <a:gdLst/>
              <a:ahLst/>
              <a:cxnLst/>
              <a:rect l="l" t="t" r="r" b="b"/>
              <a:pathLst>
                <a:path w="3792728" h="1057529">
                  <a:moveTo>
                    <a:pt x="0" y="119253"/>
                  </a:moveTo>
                  <a:cubicBezTo>
                    <a:pt x="0" y="53086"/>
                    <a:pt x="54864" y="0"/>
                    <a:pt x="121793" y="0"/>
                  </a:cubicBezTo>
                  <a:lnTo>
                    <a:pt x="3670935" y="0"/>
                  </a:lnTo>
                  <a:lnTo>
                    <a:pt x="3670935" y="16891"/>
                  </a:lnTo>
                  <a:lnTo>
                    <a:pt x="3670935" y="0"/>
                  </a:lnTo>
                  <a:cubicBezTo>
                    <a:pt x="3737737" y="0"/>
                    <a:pt x="3792728" y="53086"/>
                    <a:pt x="3792728" y="119253"/>
                  </a:cubicBezTo>
                  <a:lnTo>
                    <a:pt x="3775837" y="119253"/>
                  </a:lnTo>
                  <a:lnTo>
                    <a:pt x="3792728" y="119253"/>
                  </a:lnTo>
                  <a:lnTo>
                    <a:pt x="3792728" y="938149"/>
                  </a:lnTo>
                  <a:lnTo>
                    <a:pt x="3775837" y="938149"/>
                  </a:lnTo>
                  <a:lnTo>
                    <a:pt x="3792728" y="938149"/>
                  </a:lnTo>
                  <a:cubicBezTo>
                    <a:pt x="3792728" y="1004443"/>
                    <a:pt x="3737864" y="1057402"/>
                    <a:pt x="3670935" y="1057402"/>
                  </a:cubicBezTo>
                  <a:lnTo>
                    <a:pt x="3670935" y="1040511"/>
                  </a:lnTo>
                  <a:lnTo>
                    <a:pt x="3670935" y="1057402"/>
                  </a:lnTo>
                  <a:lnTo>
                    <a:pt x="121793" y="1057402"/>
                  </a:lnTo>
                  <a:lnTo>
                    <a:pt x="121793" y="1040511"/>
                  </a:lnTo>
                  <a:lnTo>
                    <a:pt x="121793" y="1057402"/>
                  </a:lnTo>
                  <a:cubicBezTo>
                    <a:pt x="54864" y="1057529"/>
                    <a:pt x="0" y="1004443"/>
                    <a:pt x="0" y="938149"/>
                  </a:cubicBezTo>
                  <a:lnTo>
                    <a:pt x="0" y="119253"/>
                  </a:lnTo>
                  <a:lnTo>
                    <a:pt x="16891" y="119253"/>
                  </a:lnTo>
                  <a:lnTo>
                    <a:pt x="0" y="119253"/>
                  </a:lnTo>
                  <a:moveTo>
                    <a:pt x="33909" y="119253"/>
                  </a:moveTo>
                  <a:lnTo>
                    <a:pt x="33909" y="938149"/>
                  </a:lnTo>
                  <a:lnTo>
                    <a:pt x="16891" y="938149"/>
                  </a:lnTo>
                  <a:lnTo>
                    <a:pt x="33909" y="938149"/>
                  </a:lnTo>
                  <a:cubicBezTo>
                    <a:pt x="33909" y="985012"/>
                    <a:pt x="72898" y="1023620"/>
                    <a:pt x="121793" y="1023620"/>
                  </a:cubicBezTo>
                  <a:lnTo>
                    <a:pt x="3670935" y="1023620"/>
                  </a:lnTo>
                  <a:cubicBezTo>
                    <a:pt x="3719830" y="1023620"/>
                    <a:pt x="3758819" y="985012"/>
                    <a:pt x="3758819" y="938149"/>
                  </a:cubicBezTo>
                  <a:lnTo>
                    <a:pt x="3758819" y="119253"/>
                  </a:lnTo>
                  <a:cubicBezTo>
                    <a:pt x="3758819" y="72390"/>
                    <a:pt x="3719830" y="33782"/>
                    <a:pt x="3670935" y="33782"/>
                  </a:cubicBezTo>
                  <a:lnTo>
                    <a:pt x="121793" y="33782"/>
                  </a:lnTo>
                  <a:lnTo>
                    <a:pt x="121793" y="16891"/>
                  </a:lnTo>
                  <a:lnTo>
                    <a:pt x="121793" y="33909"/>
                  </a:lnTo>
                  <a:cubicBezTo>
                    <a:pt x="72898" y="33909"/>
                    <a:pt x="33909" y="72517"/>
                    <a:pt x="33909" y="119380"/>
                  </a:cubicBezTo>
                  <a:close/>
                </a:path>
              </a:pathLst>
            </a:custGeom>
            <a:solidFill>
              <a:srgbClr val="FFFFFF"/>
            </a:solidFill>
          </p:spPr>
        </p:sp>
      </p:grpSp>
      <p:grpSp>
        <p:nvGrpSpPr>
          <p:cNvPr id="44" name="Group 44"/>
          <p:cNvGrpSpPr/>
          <p:nvPr/>
        </p:nvGrpSpPr>
        <p:grpSpPr>
          <a:xfrm>
            <a:off x="7058418" y="3400884"/>
            <a:ext cx="2799562" cy="748157"/>
            <a:chOff x="0" y="0"/>
            <a:chExt cx="3732749" cy="997543"/>
          </a:xfrm>
        </p:grpSpPr>
        <p:sp>
          <p:nvSpPr>
            <p:cNvPr id="45" name="Freeform 45"/>
            <p:cNvSpPr/>
            <p:nvPr/>
          </p:nvSpPr>
          <p:spPr>
            <a:xfrm>
              <a:off x="0" y="0"/>
              <a:ext cx="3732749" cy="997543"/>
            </a:xfrm>
            <a:custGeom>
              <a:avLst/>
              <a:gdLst/>
              <a:ahLst/>
              <a:cxnLst/>
              <a:rect l="l" t="t" r="r" b="b"/>
              <a:pathLst>
                <a:path w="3732749" h="997543">
                  <a:moveTo>
                    <a:pt x="0" y="0"/>
                  </a:moveTo>
                  <a:lnTo>
                    <a:pt x="3732749" y="0"/>
                  </a:lnTo>
                  <a:lnTo>
                    <a:pt x="3732749" y="997543"/>
                  </a:lnTo>
                  <a:lnTo>
                    <a:pt x="0" y="997543"/>
                  </a:lnTo>
                  <a:close/>
                </a:path>
              </a:pathLst>
            </a:custGeom>
            <a:solidFill>
              <a:srgbClr val="000000">
                <a:alpha val="0"/>
              </a:srgbClr>
            </a:solidFill>
          </p:spPr>
        </p:sp>
        <p:sp>
          <p:nvSpPr>
            <p:cNvPr id="46" name="TextBox 46"/>
            <p:cNvSpPr txBox="1"/>
            <p:nvPr/>
          </p:nvSpPr>
          <p:spPr>
            <a:xfrm>
              <a:off x="0" y="-19050"/>
              <a:ext cx="3732749" cy="1016593"/>
            </a:xfrm>
            <a:prstGeom prst="rect">
              <a:avLst/>
            </a:prstGeom>
          </p:spPr>
          <p:txBody>
            <a:bodyPr lIns="0" tIns="0" rIns="0" bIns="0" rtlCol="0" anchor="ctr"/>
            <a:lstStyle/>
            <a:p>
              <a:pPr algn="ctr">
                <a:lnSpc>
                  <a:spcPts val="2484"/>
                </a:lnSpc>
              </a:pPr>
              <a:r>
                <a:rPr lang="en-US" sz="2300">
                  <a:solidFill>
                    <a:srgbClr val="FFFFFF"/>
                  </a:solidFill>
                  <a:latin typeface="Calibri (MS)"/>
                  <a:ea typeface="Calibri (MS)"/>
                  <a:cs typeface="Calibri (MS)"/>
                  <a:sym typeface="Calibri (MS)"/>
                </a:rPr>
                <a:t>Lotus mart is able to ship you</a:t>
              </a:r>
            </a:p>
          </p:txBody>
        </p:sp>
      </p:grpSp>
      <p:grpSp>
        <p:nvGrpSpPr>
          <p:cNvPr id="47" name="Group 47"/>
          <p:cNvGrpSpPr/>
          <p:nvPr/>
        </p:nvGrpSpPr>
        <p:grpSpPr>
          <a:xfrm>
            <a:off x="7599759" y="4338060"/>
            <a:ext cx="1253767" cy="793129"/>
            <a:chOff x="0" y="0"/>
            <a:chExt cx="1671689" cy="1057505"/>
          </a:xfrm>
        </p:grpSpPr>
        <p:sp>
          <p:nvSpPr>
            <p:cNvPr id="48" name="Freeform 48"/>
            <p:cNvSpPr/>
            <p:nvPr/>
          </p:nvSpPr>
          <p:spPr>
            <a:xfrm>
              <a:off x="16891" y="16891"/>
              <a:ext cx="1637919" cy="1023620"/>
            </a:xfrm>
            <a:custGeom>
              <a:avLst/>
              <a:gdLst/>
              <a:ahLst/>
              <a:cxnLst/>
              <a:rect l="l" t="t" r="r" b="b"/>
              <a:pathLst>
                <a:path w="1637919" h="1023620">
                  <a:moveTo>
                    <a:pt x="0" y="102362"/>
                  </a:moveTo>
                  <a:cubicBezTo>
                    <a:pt x="0" y="45847"/>
                    <a:pt x="46355" y="0"/>
                    <a:pt x="103632" y="0"/>
                  </a:cubicBezTo>
                  <a:lnTo>
                    <a:pt x="1534287" y="0"/>
                  </a:lnTo>
                  <a:cubicBezTo>
                    <a:pt x="1591564" y="0"/>
                    <a:pt x="1637919" y="45847"/>
                    <a:pt x="1637919" y="102362"/>
                  </a:cubicBezTo>
                  <a:lnTo>
                    <a:pt x="1637919" y="921258"/>
                  </a:lnTo>
                  <a:cubicBezTo>
                    <a:pt x="1637919" y="977773"/>
                    <a:pt x="1591564" y="1023620"/>
                    <a:pt x="1534287" y="1023620"/>
                  </a:cubicBezTo>
                  <a:lnTo>
                    <a:pt x="103632" y="1023620"/>
                  </a:lnTo>
                  <a:cubicBezTo>
                    <a:pt x="46355" y="1023620"/>
                    <a:pt x="0" y="977773"/>
                    <a:pt x="0" y="921258"/>
                  </a:cubicBezTo>
                  <a:close/>
                </a:path>
              </a:pathLst>
            </a:custGeom>
            <a:solidFill>
              <a:srgbClr val="FFFFFF">
                <a:alpha val="80784"/>
              </a:srgbClr>
            </a:solidFill>
          </p:spPr>
        </p:sp>
        <p:sp>
          <p:nvSpPr>
            <p:cNvPr id="49" name="Freeform 49"/>
            <p:cNvSpPr/>
            <p:nvPr/>
          </p:nvSpPr>
          <p:spPr>
            <a:xfrm>
              <a:off x="0" y="0"/>
              <a:ext cx="1671701" cy="1057529"/>
            </a:xfrm>
            <a:custGeom>
              <a:avLst/>
              <a:gdLst/>
              <a:ahLst/>
              <a:cxnLst/>
              <a:rect l="l" t="t" r="r" b="b"/>
              <a:pathLst>
                <a:path w="1671701" h="1057529">
                  <a:moveTo>
                    <a:pt x="0" y="119253"/>
                  </a:moveTo>
                  <a:cubicBezTo>
                    <a:pt x="0" y="53213"/>
                    <a:pt x="54102" y="0"/>
                    <a:pt x="120523" y="0"/>
                  </a:cubicBezTo>
                  <a:lnTo>
                    <a:pt x="1551178" y="0"/>
                  </a:lnTo>
                  <a:lnTo>
                    <a:pt x="1551178" y="16891"/>
                  </a:lnTo>
                  <a:lnTo>
                    <a:pt x="1551178" y="0"/>
                  </a:lnTo>
                  <a:cubicBezTo>
                    <a:pt x="1617599" y="0"/>
                    <a:pt x="1671701" y="53213"/>
                    <a:pt x="1671701" y="119253"/>
                  </a:cubicBezTo>
                  <a:lnTo>
                    <a:pt x="1654810" y="119253"/>
                  </a:lnTo>
                  <a:lnTo>
                    <a:pt x="1671701" y="119253"/>
                  </a:lnTo>
                  <a:lnTo>
                    <a:pt x="1671701" y="938149"/>
                  </a:lnTo>
                  <a:lnTo>
                    <a:pt x="1654810" y="938149"/>
                  </a:lnTo>
                  <a:lnTo>
                    <a:pt x="1671701" y="938149"/>
                  </a:lnTo>
                  <a:cubicBezTo>
                    <a:pt x="1671701" y="1004189"/>
                    <a:pt x="1617599" y="1057402"/>
                    <a:pt x="1551178" y="1057402"/>
                  </a:cubicBezTo>
                  <a:lnTo>
                    <a:pt x="1551178" y="1040511"/>
                  </a:lnTo>
                  <a:lnTo>
                    <a:pt x="1551178" y="1057402"/>
                  </a:lnTo>
                  <a:lnTo>
                    <a:pt x="120523" y="1057402"/>
                  </a:lnTo>
                  <a:lnTo>
                    <a:pt x="120523" y="1040511"/>
                  </a:lnTo>
                  <a:lnTo>
                    <a:pt x="120523" y="1057402"/>
                  </a:lnTo>
                  <a:cubicBezTo>
                    <a:pt x="54102" y="1057529"/>
                    <a:pt x="0" y="1004316"/>
                    <a:pt x="0" y="938149"/>
                  </a:cubicBezTo>
                  <a:lnTo>
                    <a:pt x="0" y="119253"/>
                  </a:lnTo>
                  <a:lnTo>
                    <a:pt x="16891" y="119253"/>
                  </a:lnTo>
                  <a:lnTo>
                    <a:pt x="0" y="119253"/>
                  </a:lnTo>
                  <a:moveTo>
                    <a:pt x="33909" y="119253"/>
                  </a:moveTo>
                  <a:lnTo>
                    <a:pt x="33909" y="938149"/>
                  </a:lnTo>
                  <a:lnTo>
                    <a:pt x="16891" y="938149"/>
                  </a:lnTo>
                  <a:lnTo>
                    <a:pt x="33909" y="938149"/>
                  </a:lnTo>
                  <a:cubicBezTo>
                    <a:pt x="33909" y="985139"/>
                    <a:pt x="72517" y="1023620"/>
                    <a:pt x="120523" y="1023620"/>
                  </a:cubicBezTo>
                  <a:lnTo>
                    <a:pt x="1551178" y="1023620"/>
                  </a:lnTo>
                  <a:cubicBezTo>
                    <a:pt x="1599184" y="1023620"/>
                    <a:pt x="1637792" y="985139"/>
                    <a:pt x="1637792" y="938149"/>
                  </a:cubicBezTo>
                  <a:lnTo>
                    <a:pt x="1637792" y="119253"/>
                  </a:lnTo>
                  <a:cubicBezTo>
                    <a:pt x="1637792" y="72263"/>
                    <a:pt x="1599184" y="33782"/>
                    <a:pt x="1551178" y="33782"/>
                  </a:cubicBezTo>
                  <a:lnTo>
                    <a:pt x="120523" y="33782"/>
                  </a:lnTo>
                  <a:lnTo>
                    <a:pt x="120523" y="16891"/>
                  </a:lnTo>
                  <a:lnTo>
                    <a:pt x="120523" y="33909"/>
                  </a:lnTo>
                  <a:cubicBezTo>
                    <a:pt x="72517" y="33909"/>
                    <a:pt x="33909" y="72390"/>
                    <a:pt x="33909" y="119380"/>
                  </a:cubicBezTo>
                  <a:close/>
                </a:path>
              </a:pathLst>
            </a:custGeom>
            <a:solidFill>
              <a:srgbClr val="4F81BD"/>
            </a:solidFill>
          </p:spPr>
        </p:sp>
      </p:grpSp>
      <p:grpSp>
        <p:nvGrpSpPr>
          <p:cNvPr id="50" name="Group 50"/>
          <p:cNvGrpSpPr/>
          <p:nvPr/>
        </p:nvGrpSpPr>
        <p:grpSpPr>
          <a:xfrm>
            <a:off x="7622245" y="4360546"/>
            <a:ext cx="1208795" cy="748157"/>
            <a:chOff x="0" y="0"/>
            <a:chExt cx="1611727" cy="997543"/>
          </a:xfrm>
        </p:grpSpPr>
        <p:sp>
          <p:nvSpPr>
            <p:cNvPr id="51" name="Freeform 51"/>
            <p:cNvSpPr/>
            <p:nvPr/>
          </p:nvSpPr>
          <p:spPr>
            <a:xfrm>
              <a:off x="0" y="0"/>
              <a:ext cx="1611727" cy="997543"/>
            </a:xfrm>
            <a:custGeom>
              <a:avLst/>
              <a:gdLst/>
              <a:ahLst/>
              <a:cxnLst/>
              <a:rect l="l" t="t" r="r" b="b"/>
              <a:pathLst>
                <a:path w="1611727" h="997543">
                  <a:moveTo>
                    <a:pt x="0" y="0"/>
                  </a:moveTo>
                  <a:lnTo>
                    <a:pt x="1611727" y="0"/>
                  </a:lnTo>
                  <a:lnTo>
                    <a:pt x="1611727" y="997543"/>
                  </a:lnTo>
                  <a:lnTo>
                    <a:pt x="0" y="997543"/>
                  </a:lnTo>
                  <a:close/>
                </a:path>
              </a:pathLst>
            </a:custGeom>
            <a:solidFill>
              <a:srgbClr val="000000">
                <a:alpha val="0"/>
              </a:srgbClr>
            </a:solidFill>
          </p:spPr>
        </p:sp>
        <p:sp>
          <p:nvSpPr>
            <p:cNvPr id="52" name="TextBox 52"/>
            <p:cNvSpPr txBox="1"/>
            <p:nvPr/>
          </p:nvSpPr>
          <p:spPr>
            <a:xfrm>
              <a:off x="0" y="-19050"/>
              <a:ext cx="1611727" cy="1016593"/>
            </a:xfrm>
            <a:prstGeom prst="rect">
              <a:avLst/>
            </a:prstGeom>
          </p:spPr>
          <p:txBody>
            <a:bodyPr lIns="0" tIns="0" rIns="0" bIns="0" rtlCol="0" anchor="ctr"/>
            <a:lstStyle/>
            <a:p>
              <a:pPr algn="ctr">
                <a:lnSpc>
                  <a:spcPts val="2268"/>
                </a:lnSpc>
              </a:pPr>
              <a:r>
                <a:rPr lang="en-US" sz="2100">
                  <a:solidFill>
                    <a:srgbClr val="000000"/>
                  </a:solidFill>
                  <a:latin typeface="Calibri (MS)"/>
                  <a:ea typeface="Calibri (MS)"/>
                  <a:cs typeface="Calibri (MS)"/>
                  <a:sym typeface="Calibri (MS)"/>
                </a:rPr>
                <a:t>4 (milk 500), </a:t>
              </a:r>
            </a:p>
          </p:txBody>
        </p:sp>
      </p:grpSp>
      <p:grpSp>
        <p:nvGrpSpPr>
          <p:cNvPr id="53" name="Group 53"/>
          <p:cNvGrpSpPr/>
          <p:nvPr/>
        </p:nvGrpSpPr>
        <p:grpSpPr>
          <a:xfrm>
            <a:off x="7599759" y="5297723"/>
            <a:ext cx="1253767" cy="793129"/>
            <a:chOff x="0" y="0"/>
            <a:chExt cx="1671689" cy="1057505"/>
          </a:xfrm>
        </p:grpSpPr>
        <p:sp>
          <p:nvSpPr>
            <p:cNvPr id="54" name="Freeform 54"/>
            <p:cNvSpPr/>
            <p:nvPr/>
          </p:nvSpPr>
          <p:spPr>
            <a:xfrm>
              <a:off x="16891" y="16891"/>
              <a:ext cx="1637919" cy="1023620"/>
            </a:xfrm>
            <a:custGeom>
              <a:avLst/>
              <a:gdLst/>
              <a:ahLst/>
              <a:cxnLst/>
              <a:rect l="l" t="t" r="r" b="b"/>
              <a:pathLst>
                <a:path w="1637919" h="1023620">
                  <a:moveTo>
                    <a:pt x="0" y="102362"/>
                  </a:moveTo>
                  <a:cubicBezTo>
                    <a:pt x="0" y="45847"/>
                    <a:pt x="46355" y="0"/>
                    <a:pt x="103632" y="0"/>
                  </a:cubicBezTo>
                  <a:lnTo>
                    <a:pt x="1534287" y="0"/>
                  </a:lnTo>
                  <a:cubicBezTo>
                    <a:pt x="1591564" y="0"/>
                    <a:pt x="1637919" y="45847"/>
                    <a:pt x="1637919" y="102362"/>
                  </a:cubicBezTo>
                  <a:lnTo>
                    <a:pt x="1637919" y="921258"/>
                  </a:lnTo>
                  <a:cubicBezTo>
                    <a:pt x="1637919" y="977773"/>
                    <a:pt x="1591564" y="1023620"/>
                    <a:pt x="1534287" y="1023620"/>
                  </a:cubicBezTo>
                  <a:lnTo>
                    <a:pt x="103632" y="1023620"/>
                  </a:lnTo>
                  <a:cubicBezTo>
                    <a:pt x="46355" y="1023620"/>
                    <a:pt x="0" y="977773"/>
                    <a:pt x="0" y="921258"/>
                  </a:cubicBezTo>
                  <a:close/>
                </a:path>
              </a:pathLst>
            </a:custGeom>
            <a:solidFill>
              <a:srgbClr val="FFFFFF">
                <a:alpha val="80784"/>
              </a:srgbClr>
            </a:solidFill>
          </p:spPr>
        </p:sp>
        <p:sp>
          <p:nvSpPr>
            <p:cNvPr id="55" name="Freeform 55"/>
            <p:cNvSpPr/>
            <p:nvPr/>
          </p:nvSpPr>
          <p:spPr>
            <a:xfrm>
              <a:off x="0" y="0"/>
              <a:ext cx="1671701" cy="1057529"/>
            </a:xfrm>
            <a:custGeom>
              <a:avLst/>
              <a:gdLst/>
              <a:ahLst/>
              <a:cxnLst/>
              <a:rect l="l" t="t" r="r" b="b"/>
              <a:pathLst>
                <a:path w="1671701" h="1057529">
                  <a:moveTo>
                    <a:pt x="0" y="119253"/>
                  </a:moveTo>
                  <a:cubicBezTo>
                    <a:pt x="0" y="53213"/>
                    <a:pt x="54102" y="0"/>
                    <a:pt x="120523" y="0"/>
                  </a:cubicBezTo>
                  <a:lnTo>
                    <a:pt x="1551178" y="0"/>
                  </a:lnTo>
                  <a:lnTo>
                    <a:pt x="1551178" y="16891"/>
                  </a:lnTo>
                  <a:lnTo>
                    <a:pt x="1551178" y="0"/>
                  </a:lnTo>
                  <a:cubicBezTo>
                    <a:pt x="1617599" y="0"/>
                    <a:pt x="1671701" y="53213"/>
                    <a:pt x="1671701" y="119253"/>
                  </a:cubicBezTo>
                  <a:lnTo>
                    <a:pt x="1654810" y="119253"/>
                  </a:lnTo>
                  <a:lnTo>
                    <a:pt x="1671701" y="119253"/>
                  </a:lnTo>
                  <a:lnTo>
                    <a:pt x="1671701" y="938149"/>
                  </a:lnTo>
                  <a:lnTo>
                    <a:pt x="1654810" y="938149"/>
                  </a:lnTo>
                  <a:lnTo>
                    <a:pt x="1671701" y="938149"/>
                  </a:lnTo>
                  <a:cubicBezTo>
                    <a:pt x="1671701" y="1004189"/>
                    <a:pt x="1617599" y="1057402"/>
                    <a:pt x="1551178" y="1057402"/>
                  </a:cubicBezTo>
                  <a:lnTo>
                    <a:pt x="1551178" y="1040511"/>
                  </a:lnTo>
                  <a:lnTo>
                    <a:pt x="1551178" y="1057402"/>
                  </a:lnTo>
                  <a:lnTo>
                    <a:pt x="120523" y="1057402"/>
                  </a:lnTo>
                  <a:lnTo>
                    <a:pt x="120523" y="1040511"/>
                  </a:lnTo>
                  <a:lnTo>
                    <a:pt x="120523" y="1057402"/>
                  </a:lnTo>
                  <a:cubicBezTo>
                    <a:pt x="54102" y="1057529"/>
                    <a:pt x="0" y="1004316"/>
                    <a:pt x="0" y="938149"/>
                  </a:cubicBezTo>
                  <a:lnTo>
                    <a:pt x="0" y="119253"/>
                  </a:lnTo>
                  <a:lnTo>
                    <a:pt x="16891" y="119253"/>
                  </a:lnTo>
                  <a:lnTo>
                    <a:pt x="0" y="119253"/>
                  </a:lnTo>
                  <a:moveTo>
                    <a:pt x="33909" y="119253"/>
                  </a:moveTo>
                  <a:lnTo>
                    <a:pt x="33909" y="938149"/>
                  </a:lnTo>
                  <a:lnTo>
                    <a:pt x="16891" y="938149"/>
                  </a:lnTo>
                  <a:lnTo>
                    <a:pt x="33909" y="938149"/>
                  </a:lnTo>
                  <a:cubicBezTo>
                    <a:pt x="33909" y="985139"/>
                    <a:pt x="72517" y="1023620"/>
                    <a:pt x="120523" y="1023620"/>
                  </a:cubicBezTo>
                  <a:lnTo>
                    <a:pt x="1551178" y="1023620"/>
                  </a:lnTo>
                  <a:cubicBezTo>
                    <a:pt x="1599184" y="1023620"/>
                    <a:pt x="1637792" y="985139"/>
                    <a:pt x="1637792" y="938149"/>
                  </a:cubicBezTo>
                  <a:lnTo>
                    <a:pt x="1637792" y="119253"/>
                  </a:lnTo>
                  <a:cubicBezTo>
                    <a:pt x="1637792" y="72263"/>
                    <a:pt x="1599184" y="33782"/>
                    <a:pt x="1551178" y="33782"/>
                  </a:cubicBezTo>
                  <a:lnTo>
                    <a:pt x="120523" y="33782"/>
                  </a:lnTo>
                  <a:lnTo>
                    <a:pt x="120523" y="16891"/>
                  </a:lnTo>
                  <a:lnTo>
                    <a:pt x="120523" y="33909"/>
                  </a:lnTo>
                  <a:cubicBezTo>
                    <a:pt x="72517" y="33909"/>
                    <a:pt x="33909" y="72390"/>
                    <a:pt x="33909" y="119380"/>
                  </a:cubicBezTo>
                  <a:close/>
                </a:path>
              </a:pathLst>
            </a:custGeom>
            <a:solidFill>
              <a:srgbClr val="4F81BD"/>
            </a:solidFill>
          </p:spPr>
        </p:sp>
      </p:grpSp>
      <p:grpSp>
        <p:nvGrpSpPr>
          <p:cNvPr id="56" name="Group 56"/>
          <p:cNvGrpSpPr/>
          <p:nvPr/>
        </p:nvGrpSpPr>
        <p:grpSpPr>
          <a:xfrm>
            <a:off x="7622245" y="5320209"/>
            <a:ext cx="1208795" cy="748157"/>
            <a:chOff x="0" y="0"/>
            <a:chExt cx="1611727" cy="997543"/>
          </a:xfrm>
        </p:grpSpPr>
        <p:sp>
          <p:nvSpPr>
            <p:cNvPr id="57" name="Freeform 57"/>
            <p:cNvSpPr/>
            <p:nvPr/>
          </p:nvSpPr>
          <p:spPr>
            <a:xfrm>
              <a:off x="0" y="0"/>
              <a:ext cx="1611727" cy="997543"/>
            </a:xfrm>
            <a:custGeom>
              <a:avLst/>
              <a:gdLst/>
              <a:ahLst/>
              <a:cxnLst/>
              <a:rect l="l" t="t" r="r" b="b"/>
              <a:pathLst>
                <a:path w="1611727" h="997543">
                  <a:moveTo>
                    <a:pt x="0" y="0"/>
                  </a:moveTo>
                  <a:lnTo>
                    <a:pt x="1611727" y="0"/>
                  </a:lnTo>
                  <a:lnTo>
                    <a:pt x="1611727" y="997543"/>
                  </a:lnTo>
                  <a:lnTo>
                    <a:pt x="0" y="997543"/>
                  </a:lnTo>
                  <a:close/>
                </a:path>
              </a:pathLst>
            </a:custGeom>
            <a:solidFill>
              <a:srgbClr val="000000">
                <a:alpha val="0"/>
              </a:srgbClr>
            </a:solidFill>
          </p:spPr>
        </p:sp>
        <p:sp>
          <p:nvSpPr>
            <p:cNvPr id="58" name="TextBox 58"/>
            <p:cNvSpPr txBox="1"/>
            <p:nvPr/>
          </p:nvSpPr>
          <p:spPr>
            <a:xfrm>
              <a:off x="0" y="-19050"/>
              <a:ext cx="1611727" cy="1016593"/>
            </a:xfrm>
            <a:prstGeom prst="rect">
              <a:avLst/>
            </a:prstGeom>
          </p:spPr>
          <p:txBody>
            <a:bodyPr lIns="0" tIns="0" rIns="0" bIns="0" rtlCol="0" anchor="ctr"/>
            <a:lstStyle/>
            <a:p>
              <a:pPr algn="ctr">
                <a:lnSpc>
                  <a:spcPts val="2268"/>
                </a:lnSpc>
              </a:pPr>
              <a:r>
                <a:rPr lang="en-US" sz="2100">
                  <a:solidFill>
                    <a:srgbClr val="000000"/>
                  </a:solidFill>
                  <a:latin typeface="Calibri (MS)"/>
                  <a:ea typeface="Calibri (MS)"/>
                  <a:cs typeface="Calibri (MS)"/>
                  <a:sym typeface="Calibri (MS)"/>
                </a:rPr>
                <a:t>1 (tea 500) and </a:t>
              </a:r>
            </a:p>
          </p:txBody>
        </p:sp>
      </p:grpSp>
      <p:grpSp>
        <p:nvGrpSpPr>
          <p:cNvPr id="59" name="Group 59"/>
          <p:cNvGrpSpPr/>
          <p:nvPr/>
        </p:nvGrpSpPr>
        <p:grpSpPr>
          <a:xfrm>
            <a:off x="7599759" y="6257385"/>
            <a:ext cx="1253767" cy="793129"/>
            <a:chOff x="0" y="0"/>
            <a:chExt cx="1671689" cy="1057505"/>
          </a:xfrm>
        </p:grpSpPr>
        <p:sp>
          <p:nvSpPr>
            <p:cNvPr id="60" name="Freeform 60"/>
            <p:cNvSpPr/>
            <p:nvPr/>
          </p:nvSpPr>
          <p:spPr>
            <a:xfrm>
              <a:off x="16891" y="16891"/>
              <a:ext cx="1637919" cy="1023620"/>
            </a:xfrm>
            <a:custGeom>
              <a:avLst/>
              <a:gdLst/>
              <a:ahLst/>
              <a:cxnLst/>
              <a:rect l="l" t="t" r="r" b="b"/>
              <a:pathLst>
                <a:path w="1637919" h="1023620">
                  <a:moveTo>
                    <a:pt x="0" y="102362"/>
                  </a:moveTo>
                  <a:cubicBezTo>
                    <a:pt x="0" y="45847"/>
                    <a:pt x="46355" y="0"/>
                    <a:pt x="103632" y="0"/>
                  </a:cubicBezTo>
                  <a:lnTo>
                    <a:pt x="1534287" y="0"/>
                  </a:lnTo>
                  <a:cubicBezTo>
                    <a:pt x="1591564" y="0"/>
                    <a:pt x="1637919" y="45847"/>
                    <a:pt x="1637919" y="102362"/>
                  </a:cubicBezTo>
                  <a:lnTo>
                    <a:pt x="1637919" y="921258"/>
                  </a:lnTo>
                  <a:cubicBezTo>
                    <a:pt x="1637919" y="977773"/>
                    <a:pt x="1591564" y="1023620"/>
                    <a:pt x="1534287" y="1023620"/>
                  </a:cubicBezTo>
                  <a:lnTo>
                    <a:pt x="103632" y="1023620"/>
                  </a:lnTo>
                  <a:cubicBezTo>
                    <a:pt x="46355" y="1023620"/>
                    <a:pt x="0" y="977773"/>
                    <a:pt x="0" y="921258"/>
                  </a:cubicBezTo>
                  <a:close/>
                </a:path>
              </a:pathLst>
            </a:custGeom>
            <a:solidFill>
              <a:srgbClr val="FFFFFF">
                <a:alpha val="80784"/>
              </a:srgbClr>
            </a:solidFill>
          </p:spPr>
        </p:sp>
        <p:sp>
          <p:nvSpPr>
            <p:cNvPr id="61" name="Freeform 61"/>
            <p:cNvSpPr/>
            <p:nvPr/>
          </p:nvSpPr>
          <p:spPr>
            <a:xfrm>
              <a:off x="0" y="0"/>
              <a:ext cx="1671701" cy="1057529"/>
            </a:xfrm>
            <a:custGeom>
              <a:avLst/>
              <a:gdLst/>
              <a:ahLst/>
              <a:cxnLst/>
              <a:rect l="l" t="t" r="r" b="b"/>
              <a:pathLst>
                <a:path w="1671701" h="1057529">
                  <a:moveTo>
                    <a:pt x="0" y="119253"/>
                  </a:moveTo>
                  <a:cubicBezTo>
                    <a:pt x="0" y="53213"/>
                    <a:pt x="54102" y="0"/>
                    <a:pt x="120523" y="0"/>
                  </a:cubicBezTo>
                  <a:lnTo>
                    <a:pt x="1551178" y="0"/>
                  </a:lnTo>
                  <a:lnTo>
                    <a:pt x="1551178" y="16891"/>
                  </a:lnTo>
                  <a:lnTo>
                    <a:pt x="1551178" y="0"/>
                  </a:lnTo>
                  <a:cubicBezTo>
                    <a:pt x="1617599" y="0"/>
                    <a:pt x="1671701" y="53213"/>
                    <a:pt x="1671701" y="119253"/>
                  </a:cubicBezTo>
                  <a:lnTo>
                    <a:pt x="1654810" y="119253"/>
                  </a:lnTo>
                  <a:lnTo>
                    <a:pt x="1671701" y="119253"/>
                  </a:lnTo>
                  <a:lnTo>
                    <a:pt x="1671701" y="938149"/>
                  </a:lnTo>
                  <a:lnTo>
                    <a:pt x="1654810" y="938149"/>
                  </a:lnTo>
                  <a:lnTo>
                    <a:pt x="1671701" y="938149"/>
                  </a:lnTo>
                  <a:cubicBezTo>
                    <a:pt x="1671701" y="1004189"/>
                    <a:pt x="1617599" y="1057402"/>
                    <a:pt x="1551178" y="1057402"/>
                  </a:cubicBezTo>
                  <a:lnTo>
                    <a:pt x="1551178" y="1040511"/>
                  </a:lnTo>
                  <a:lnTo>
                    <a:pt x="1551178" y="1057402"/>
                  </a:lnTo>
                  <a:lnTo>
                    <a:pt x="120523" y="1057402"/>
                  </a:lnTo>
                  <a:lnTo>
                    <a:pt x="120523" y="1040511"/>
                  </a:lnTo>
                  <a:lnTo>
                    <a:pt x="120523" y="1057402"/>
                  </a:lnTo>
                  <a:cubicBezTo>
                    <a:pt x="54102" y="1057529"/>
                    <a:pt x="0" y="1004316"/>
                    <a:pt x="0" y="938149"/>
                  </a:cubicBezTo>
                  <a:lnTo>
                    <a:pt x="0" y="119253"/>
                  </a:lnTo>
                  <a:lnTo>
                    <a:pt x="16891" y="119253"/>
                  </a:lnTo>
                  <a:lnTo>
                    <a:pt x="0" y="119253"/>
                  </a:lnTo>
                  <a:moveTo>
                    <a:pt x="33909" y="119253"/>
                  </a:moveTo>
                  <a:lnTo>
                    <a:pt x="33909" y="938149"/>
                  </a:lnTo>
                  <a:lnTo>
                    <a:pt x="16891" y="938149"/>
                  </a:lnTo>
                  <a:lnTo>
                    <a:pt x="33909" y="938149"/>
                  </a:lnTo>
                  <a:cubicBezTo>
                    <a:pt x="33909" y="985139"/>
                    <a:pt x="72517" y="1023620"/>
                    <a:pt x="120523" y="1023620"/>
                  </a:cubicBezTo>
                  <a:lnTo>
                    <a:pt x="1551178" y="1023620"/>
                  </a:lnTo>
                  <a:cubicBezTo>
                    <a:pt x="1599184" y="1023620"/>
                    <a:pt x="1637792" y="985139"/>
                    <a:pt x="1637792" y="938149"/>
                  </a:cubicBezTo>
                  <a:lnTo>
                    <a:pt x="1637792" y="119253"/>
                  </a:lnTo>
                  <a:cubicBezTo>
                    <a:pt x="1637792" y="72263"/>
                    <a:pt x="1599184" y="33782"/>
                    <a:pt x="1551178" y="33782"/>
                  </a:cubicBezTo>
                  <a:lnTo>
                    <a:pt x="120523" y="33782"/>
                  </a:lnTo>
                  <a:lnTo>
                    <a:pt x="120523" y="16891"/>
                  </a:lnTo>
                  <a:lnTo>
                    <a:pt x="120523" y="33909"/>
                  </a:lnTo>
                  <a:cubicBezTo>
                    <a:pt x="72517" y="33909"/>
                    <a:pt x="33909" y="72390"/>
                    <a:pt x="33909" y="119380"/>
                  </a:cubicBezTo>
                  <a:close/>
                </a:path>
              </a:pathLst>
            </a:custGeom>
            <a:solidFill>
              <a:srgbClr val="4F81BD"/>
            </a:solidFill>
          </p:spPr>
        </p:sp>
      </p:grpSp>
      <p:grpSp>
        <p:nvGrpSpPr>
          <p:cNvPr id="62" name="Group 62"/>
          <p:cNvGrpSpPr/>
          <p:nvPr/>
        </p:nvGrpSpPr>
        <p:grpSpPr>
          <a:xfrm>
            <a:off x="7622245" y="6279871"/>
            <a:ext cx="1208795" cy="748157"/>
            <a:chOff x="0" y="0"/>
            <a:chExt cx="1611727" cy="997543"/>
          </a:xfrm>
        </p:grpSpPr>
        <p:sp>
          <p:nvSpPr>
            <p:cNvPr id="63" name="Freeform 63"/>
            <p:cNvSpPr/>
            <p:nvPr/>
          </p:nvSpPr>
          <p:spPr>
            <a:xfrm>
              <a:off x="0" y="0"/>
              <a:ext cx="1611727" cy="997543"/>
            </a:xfrm>
            <a:custGeom>
              <a:avLst/>
              <a:gdLst/>
              <a:ahLst/>
              <a:cxnLst/>
              <a:rect l="l" t="t" r="r" b="b"/>
              <a:pathLst>
                <a:path w="1611727" h="997543">
                  <a:moveTo>
                    <a:pt x="0" y="0"/>
                  </a:moveTo>
                  <a:lnTo>
                    <a:pt x="1611727" y="0"/>
                  </a:lnTo>
                  <a:lnTo>
                    <a:pt x="1611727" y="997543"/>
                  </a:lnTo>
                  <a:lnTo>
                    <a:pt x="0" y="997543"/>
                  </a:lnTo>
                  <a:close/>
                </a:path>
              </a:pathLst>
            </a:custGeom>
            <a:solidFill>
              <a:srgbClr val="000000">
                <a:alpha val="0"/>
              </a:srgbClr>
            </a:solidFill>
          </p:spPr>
        </p:sp>
        <p:sp>
          <p:nvSpPr>
            <p:cNvPr id="64" name="TextBox 64"/>
            <p:cNvSpPr txBox="1"/>
            <p:nvPr/>
          </p:nvSpPr>
          <p:spPr>
            <a:xfrm>
              <a:off x="0" y="-19050"/>
              <a:ext cx="1611727" cy="1016593"/>
            </a:xfrm>
            <a:prstGeom prst="rect">
              <a:avLst/>
            </a:prstGeom>
          </p:spPr>
          <p:txBody>
            <a:bodyPr lIns="0" tIns="0" rIns="0" bIns="0" rtlCol="0" anchor="ctr"/>
            <a:lstStyle/>
            <a:p>
              <a:pPr algn="ctr">
                <a:lnSpc>
                  <a:spcPts val="2268"/>
                </a:lnSpc>
              </a:pPr>
              <a:r>
                <a:rPr lang="en-US" sz="2100">
                  <a:solidFill>
                    <a:srgbClr val="000000"/>
                  </a:solidFill>
                  <a:latin typeface="Calibri (MS)"/>
                  <a:ea typeface="Calibri (MS)"/>
                  <a:cs typeface="Calibri (MS)"/>
                  <a:sym typeface="Calibri (MS)"/>
                </a:rPr>
                <a:t>1 (biscuits 500)</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A0D1E"/>
        </a:solidFill>
        <a:effectLst/>
      </p:bgPr>
    </p:bg>
    <p:spTree>
      <p:nvGrpSpPr>
        <p:cNvPr id="1" name=""/>
        <p:cNvGrpSpPr/>
        <p:nvPr/>
      </p:nvGrpSpPr>
      <p:grpSpPr>
        <a:xfrm>
          <a:off x="0" y="0"/>
          <a:ext cx="0" cy="0"/>
          <a:chOff x="0" y="0"/>
          <a:chExt cx="0" cy="0"/>
        </a:xfrm>
      </p:grpSpPr>
      <p:sp>
        <p:nvSpPr>
          <p:cNvPr id="2" name="Freeform 2"/>
          <p:cNvSpPr/>
          <p:nvPr/>
        </p:nvSpPr>
        <p:spPr>
          <a:xfrm>
            <a:off x="16299886" y="8483023"/>
            <a:ext cx="2512109" cy="2512109"/>
          </a:xfrm>
          <a:custGeom>
            <a:avLst/>
            <a:gdLst/>
            <a:ahLst/>
            <a:cxnLst/>
            <a:rect l="l" t="t" r="r" b="b"/>
            <a:pathLst>
              <a:path w="2512109" h="2512109">
                <a:moveTo>
                  <a:pt x="0" y="0"/>
                </a:moveTo>
                <a:lnTo>
                  <a:pt x="2512109" y="0"/>
                </a:lnTo>
                <a:lnTo>
                  <a:pt x="2512109" y="2512109"/>
                </a:lnTo>
                <a:lnTo>
                  <a:pt x="0" y="25121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4100459" y="157700"/>
            <a:ext cx="9412214" cy="1277987"/>
          </a:xfrm>
          <a:prstGeom prst="rect">
            <a:avLst/>
          </a:prstGeom>
        </p:spPr>
        <p:txBody>
          <a:bodyPr lIns="0" tIns="0" rIns="0" bIns="0" rtlCol="0" anchor="t">
            <a:spAutoFit/>
          </a:bodyPr>
          <a:lstStyle/>
          <a:p>
            <a:pPr algn="ctr">
              <a:lnSpc>
                <a:spcPts val="9624"/>
              </a:lnSpc>
            </a:pPr>
            <a:r>
              <a:rPr lang="en-US" sz="6972" b="1" spc="347">
                <a:solidFill>
                  <a:srgbClr val="F35000"/>
                </a:solidFill>
                <a:latin typeface="Canva Sans Bold"/>
                <a:ea typeface="Canva Sans Bold"/>
                <a:cs typeface="Canva Sans Bold"/>
                <a:sym typeface="Canva Sans Bold"/>
              </a:rPr>
              <a:t>KPI`s</a:t>
            </a:r>
          </a:p>
        </p:txBody>
      </p:sp>
      <p:grpSp>
        <p:nvGrpSpPr>
          <p:cNvPr id="4" name="Group 4"/>
          <p:cNvGrpSpPr>
            <a:grpSpLocks noChangeAspect="1"/>
          </p:cNvGrpSpPr>
          <p:nvPr/>
        </p:nvGrpSpPr>
        <p:grpSpPr>
          <a:xfrm>
            <a:off x="457200" y="1607137"/>
            <a:ext cx="2057400" cy="1600200"/>
            <a:chOff x="0" y="0"/>
            <a:chExt cx="2743200" cy="2133600"/>
          </a:xfrm>
        </p:grpSpPr>
        <p:sp>
          <p:nvSpPr>
            <p:cNvPr id="5" name="Freeform 5"/>
            <p:cNvSpPr/>
            <p:nvPr/>
          </p:nvSpPr>
          <p:spPr>
            <a:xfrm>
              <a:off x="0" y="0"/>
              <a:ext cx="2743200" cy="2133600"/>
            </a:xfrm>
            <a:custGeom>
              <a:avLst/>
              <a:gdLst/>
              <a:ahLst/>
              <a:cxnLst/>
              <a:rect l="l" t="t" r="r" b="b"/>
              <a:pathLst>
                <a:path w="2743200" h="2133600">
                  <a:moveTo>
                    <a:pt x="0" y="0"/>
                  </a:moveTo>
                  <a:lnTo>
                    <a:pt x="2743200" y="0"/>
                  </a:lnTo>
                  <a:lnTo>
                    <a:pt x="2743200" y="2133600"/>
                  </a:lnTo>
                  <a:lnTo>
                    <a:pt x="0" y="2133600"/>
                  </a:lnTo>
                  <a:lnTo>
                    <a:pt x="0" y="0"/>
                  </a:lnTo>
                  <a:close/>
                </a:path>
              </a:pathLst>
            </a:custGeom>
            <a:blipFill>
              <a:blip r:embed="rId4"/>
              <a:stretch>
                <a:fillRect l="-40976" t="-68497" r="-615052" b="-379129"/>
              </a:stretch>
            </a:blipFill>
          </p:spPr>
        </p:sp>
      </p:grpSp>
      <p:grpSp>
        <p:nvGrpSpPr>
          <p:cNvPr id="6" name="Group 6"/>
          <p:cNvGrpSpPr>
            <a:grpSpLocks noChangeAspect="1"/>
          </p:cNvGrpSpPr>
          <p:nvPr/>
        </p:nvGrpSpPr>
        <p:grpSpPr>
          <a:xfrm>
            <a:off x="483010" y="7903181"/>
            <a:ext cx="2057400" cy="1600200"/>
            <a:chOff x="0" y="0"/>
            <a:chExt cx="2743200" cy="2133600"/>
          </a:xfrm>
        </p:grpSpPr>
        <p:sp>
          <p:nvSpPr>
            <p:cNvPr id="7" name="Freeform 7"/>
            <p:cNvSpPr/>
            <p:nvPr/>
          </p:nvSpPr>
          <p:spPr>
            <a:xfrm>
              <a:off x="0" y="0"/>
              <a:ext cx="2743200" cy="2133600"/>
            </a:xfrm>
            <a:custGeom>
              <a:avLst/>
              <a:gdLst/>
              <a:ahLst/>
              <a:cxnLst/>
              <a:rect l="l" t="t" r="r" b="b"/>
              <a:pathLst>
                <a:path w="2743200" h="2133600">
                  <a:moveTo>
                    <a:pt x="0" y="0"/>
                  </a:moveTo>
                  <a:lnTo>
                    <a:pt x="2743200" y="0"/>
                  </a:lnTo>
                  <a:lnTo>
                    <a:pt x="2743200" y="2133600"/>
                  </a:lnTo>
                  <a:lnTo>
                    <a:pt x="0" y="2133600"/>
                  </a:lnTo>
                  <a:lnTo>
                    <a:pt x="0" y="0"/>
                  </a:lnTo>
                  <a:close/>
                </a:path>
              </a:pathLst>
            </a:custGeom>
            <a:blipFill>
              <a:blip r:embed="rId4"/>
              <a:stretch>
                <a:fillRect l="-157833" t="-67500" r="-498253" b="-380168"/>
              </a:stretch>
            </a:blipFill>
          </p:spPr>
        </p:sp>
      </p:grpSp>
      <p:grpSp>
        <p:nvGrpSpPr>
          <p:cNvPr id="8" name="Group 8"/>
          <p:cNvGrpSpPr>
            <a:grpSpLocks noChangeAspect="1"/>
          </p:cNvGrpSpPr>
          <p:nvPr/>
        </p:nvGrpSpPr>
        <p:grpSpPr>
          <a:xfrm>
            <a:off x="483010" y="4634761"/>
            <a:ext cx="2057400" cy="1600200"/>
            <a:chOff x="0" y="0"/>
            <a:chExt cx="2743200" cy="2133600"/>
          </a:xfrm>
        </p:grpSpPr>
        <p:sp>
          <p:nvSpPr>
            <p:cNvPr id="9" name="Freeform 9"/>
            <p:cNvSpPr/>
            <p:nvPr/>
          </p:nvSpPr>
          <p:spPr>
            <a:xfrm>
              <a:off x="0" y="0"/>
              <a:ext cx="2743200" cy="2133600"/>
            </a:xfrm>
            <a:custGeom>
              <a:avLst/>
              <a:gdLst/>
              <a:ahLst/>
              <a:cxnLst/>
              <a:rect l="l" t="t" r="r" b="b"/>
              <a:pathLst>
                <a:path w="2743200" h="2133600">
                  <a:moveTo>
                    <a:pt x="0" y="0"/>
                  </a:moveTo>
                  <a:lnTo>
                    <a:pt x="2743200" y="0"/>
                  </a:lnTo>
                  <a:lnTo>
                    <a:pt x="2743200" y="2133600"/>
                  </a:lnTo>
                  <a:lnTo>
                    <a:pt x="0" y="2133600"/>
                  </a:lnTo>
                  <a:lnTo>
                    <a:pt x="0" y="0"/>
                  </a:lnTo>
                  <a:close/>
                </a:path>
              </a:pathLst>
            </a:custGeom>
            <a:blipFill>
              <a:blip r:embed="rId4"/>
              <a:stretch>
                <a:fillRect l="-272962" t="-67500" r="-383124" b="-380168"/>
              </a:stretch>
            </a:blipFill>
          </p:spPr>
        </p:sp>
      </p:grpSp>
      <p:grpSp>
        <p:nvGrpSpPr>
          <p:cNvPr id="10" name="Group 10"/>
          <p:cNvGrpSpPr>
            <a:grpSpLocks noChangeAspect="1"/>
          </p:cNvGrpSpPr>
          <p:nvPr/>
        </p:nvGrpSpPr>
        <p:grpSpPr>
          <a:xfrm>
            <a:off x="15370678" y="6171876"/>
            <a:ext cx="2057400" cy="1600200"/>
            <a:chOff x="0" y="0"/>
            <a:chExt cx="2743200" cy="2133600"/>
          </a:xfrm>
        </p:grpSpPr>
        <p:sp>
          <p:nvSpPr>
            <p:cNvPr id="11" name="Freeform 11"/>
            <p:cNvSpPr/>
            <p:nvPr/>
          </p:nvSpPr>
          <p:spPr>
            <a:xfrm>
              <a:off x="0" y="0"/>
              <a:ext cx="2743200" cy="2133600"/>
            </a:xfrm>
            <a:custGeom>
              <a:avLst/>
              <a:gdLst/>
              <a:ahLst/>
              <a:cxnLst/>
              <a:rect l="l" t="t" r="r" b="b"/>
              <a:pathLst>
                <a:path w="2743200" h="2133600">
                  <a:moveTo>
                    <a:pt x="0" y="0"/>
                  </a:moveTo>
                  <a:lnTo>
                    <a:pt x="2743200" y="0"/>
                  </a:lnTo>
                  <a:lnTo>
                    <a:pt x="2743200" y="2133600"/>
                  </a:lnTo>
                  <a:lnTo>
                    <a:pt x="0" y="2133600"/>
                  </a:lnTo>
                  <a:lnTo>
                    <a:pt x="0" y="0"/>
                  </a:lnTo>
                  <a:close/>
                </a:path>
              </a:pathLst>
            </a:custGeom>
            <a:blipFill>
              <a:blip r:embed="rId4"/>
              <a:stretch>
                <a:fillRect l="-388885" t="-68195" r="-267200" b="-379472"/>
              </a:stretch>
            </a:blipFill>
          </p:spPr>
        </p:sp>
      </p:grpSp>
      <p:grpSp>
        <p:nvGrpSpPr>
          <p:cNvPr id="12" name="Group 12"/>
          <p:cNvGrpSpPr>
            <a:grpSpLocks noChangeAspect="1"/>
          </p:cNvGrpSpPr>
          <p:nvPr/>
        </p:nvGrpSpPr>
        <p:grpSpPr>
          <a:xfrm>
            <a:off x="15240000" y="3023500"/>
            <a:ext cx="2057400" cy="1600200"/>
            <a:chOff x="0" y="0"/>
            <a:chExt cx="2743200" cy="2133600"/>
          </a:xfrm>
        </p:grpSpPr>
        <p:sp>
          <p:nvSpPr>
            <p:cNvPr id="13" name="Freeform 13"/>
            <p:cNvSpPr/>
            <p:nvPr/>
          </p:nvSpPr>
          <p:spPr>
            <a:xfrm>
              <a:off x="0" y="0"/>
              <a:ext cx="2743200" cy="2133600"/>
            </a:xfrm>
            <a:custGeom>
              <a:avLst/>
              <a:gdLst/>
              <a:ahLst/>
              <a:cxnLst/>
              <a:rect l="l" t="t" r="r" b="b"/>
              <a:pathLst>
                <a:path w="2743200" h="2133600">
                  <a:moveTo>
                    <a:pt x="0" y="0"/>
                  </a:moveTo>
                  <a:lnTo>
                    <a:pt x="2743200" y="0"/>
                  </a:lnTo>
                  <a:lnTo>
                    <a:pt x="2743200" y="2133600"/>
                  </a:lnTo>
                  <a:lnTo>
                    <a:pt x="0" y="2133600"/>
                  </a:lnTo>
                  <a:lnTo>
                    <a:pt x="0" y="0"/>
                  </a:lnTo>
                  <a:close/>
                </a:path>
              </a:pathLst>
            </a:custGeom>
            <a:blipFill>
              <a:blip r:embed="rId4"/>
              <a:stretch>
                <a:fillRect l="-503704" t="-68184" r="-152381" b="-379483"/>
              </a:stretch>
            </a:blipFill>
          </p:spPr>
        </p:sp>
      </p:grpSp>
      <p:grpSp>
        <p:nvGrpSpPr>
          <p:cNvPr id="14" name="Group 14"/>
          <p:cNvGrpSpPr>
            <a:grpSpLocks noChangeAspect="1"/>
          </p:cNvGrpSpPr>
          <p:nvPr/>
        </p:nvGrpSpPr>
        <p:grpSpPr>
          <a:xfrm>
            <a:off x="2880308" y="8785674"/>
            <a:ext cx="8726118" cy="552527"/>
            <a:chOff x="0" y="0"/>
            <a:chExt cx="11634824" cy="736703"/>
          </a:xfrm>
        </p:grpSpPr>
        <p:sp>
          <p:nvSpPr>
            <p:cNvPr id="15" name="Freeform 15"/>
            <p:cNvSpPr/>
            <p:nvPr/>
          </p:nvSpPr>
          <p:spPr>
            <a:xfrm>
              <a:off x="0" y="0"/>
              <a:ext cx="11634851" cy="736727"/>
            </a:xfrm>
            <a:custGeom>
              <a:avLst/>
              <a:gdLst/>
              <a:ahLst/>
              <a:cxnLst/>
              <a:rect l="l" t="t" r="r" b="b"/>
              <a:pathLst>
                <a:path w="11634851" h="736727">
                  <a:moveTo>
                    <a:pt x="0" y="0"/>
                  </a:moveTo>
                  <a:lnTo>
                    <a:pt x="11634851" y="0"/>
                  </a:lnTo>
                  <a:lnTo>
                    <a:pt x="11634851" y="736727"/>
                  </a:lnTo>
                  <a:lnTo>
                    <a:pt x="0" y="736727"/>
                  </a:lnTo>
                  <a:lnTo>
                    <a:pt x="0" y="0"/>
                  </a:lnTo>
                  <a:close/>
                </a:path>
              </a:pathLst>
            </a:custGeom>
            <a:blipFill>
              <a:blip r:embed="rId5"/>
              <a:stretch>
                <a:fillRect b="3"/>
              </a:stretch>
            </a:blipFill>
          </p:spPr>
        </p:sp>
      </p:grpSp>
      <p:grpSp>
        <p:nvGrpSpPr>
          <p:cNvPr id="16" name="Group 16"/>
          <p:cNvGrpSpPr>
            <a:grpSpLocks noChangeAspect="1"/>
          </p:cNvGrpSpPr>
          <p:nvPr/>
        </p:nvGrpSpPr>
        <p:grpSpPr>
          <a:xfrm>
            <a:off x="2884916" y="5600296"/>
            <a:ext cx="8849960" cy="571580"/>
            <a:chOff x="0" y="0"/>
            <a:chExt cx="11799947" cy="762107"/>
          </a:xfrm>
        </p:grpSpPr>
        <p:sp>
          <p:nvSpPr>
            <p:cNvPr id="17" name="Freeform 17"/>
            <p:cNvSpPr/>
            <p:nvPr/>
          </p:nvSpPr>
          <p:spPr>
            <a:xfrm>
              <a:off x="0" y="0"/>
              <a:ext cx="11799951" cy="762127"/>
            </a:xfrm>
            <a:custGeom>
              <a:avLst/>
              <a:gdLst/>
              <a:ahLst/>
              <a:cxnLst/>
              <a:rect l="l" t="t" r="r" b="b"/>
              <a:pathLst>
                <a:path w="11799951" h="762127">
                  <a:moveTo>
                    <a:pt x="0" y="0"/>
                  </a:moveTo>
                  <a:lnTo>
                    <a:pt x="11799951" y="0"/>
                  </a:lnTo>
                  <a:lnTo>
                    <a:pt x="11799951" y="762127"/>
                  </a:lnTo>
                  <a:lnTo>
                    <a:pt x="0" y="762127"/>
                  </a:lnTo>
                  <a:lnTo>
                    <a:pt x="0" y="0"/>
                  </a:lnTo>
                  <a:close/>
                </a:path>
              </a:pathLst>
            </a:custGeom>
            <a:blipFill>
              <a:blip r:embed="rId6"/>
              <a:stretch>
                <a:fillRect b="2"/>
              </a:stretch>
            </a:blipFill>
          </p:spPr>
        </p:sp>
      </p:grpSp>
      <p:grpSp>
        <p:nvGrpSpPr>
          <p:cNvPr id="18" name="Group 18"/>
          <p:cNvGrpSpPr>
            <a:grpSpLocks noChangeAspect="1"/>
          </p:cNvGrpSpPr>
          <p:nvPr/>
        </p:nvGrpSpPr>
        <p:grpSpPr>
          <a:xfrm>
            <a:off x="2884916" y="2400300"/>
            <a:ext cx="8345065" cy="543001"/>
            <a:chOff x="0" y="0"/>
            <a:chExt cx="11126753" cy="724001"/>
          </a:xfrm>
        </p:grpSpPr>
        <p:sp>
          <p:nvSpPr>
            <p:cNvPr id="19" name="Freeform 19"/>
            <p:cNvSpPr/>
            <p:nvPr/>
          </p:nvSpPr>
          <p:spPr>
            <a:xfrm>
              <a:off x="0" y="0"/>
              <a:ext cx="11126724" cy="724027"/>
            </a:xfrm>
            <a:custGeom>
              <a:avLst/>
              <a:gdLst/>
              <a:ahLst/>
              <a:cxnLst/>
              <a:rect l="l" t="t" r="r" b="b"/>
              <a:pathLst>
                <a:path w="11126724" h="724027">
                  <a:moveTo>
                    <a:pt x="0" y="0"/>
                  </a:moveTo>
                  <a:lnTo>
                    <a:pt x="11126724" y="0"/>
                  </a:lnTo>
                  <a:lnTo>
                    <a:pt x="11126724" y="724027"/>
                  </a:lnTo>
                  <a:lnTo>
                    <a:pt x="0" y="724027"/>
                  </a:lnTo>
                  <a:lnTo>
                    <a:pt x="0" y="0"/>
                  </a:lnTo>
                  <a:close/>
                </a:path>
              </a:pathLst>
            </a:custGeom>
            <a:blipFill>
              <a:blip r:embed="rId7"/>
              <a:stretch>
                <a:fillRect b="3"/>
              </a:stretch>
            </a:blipFill>
          </p:spPr>
        </p:sp>
      </p:grpSp>
      <p:grpSp>
        <p:nvGrpSpPr>
          <p:cNvPr id="20" name="Group 20"/>
          <p:cNvGrpSpPr>
            <a:grpSpLocks noChangeAspect="1"/>
          </p:cNvGrpSpPr>
          <p:nvPr/>
        </p:nvGrpSpPr>
        <p:grpSpPr>
          <a:xfrm>
            <a:off x="6477000" y="3897249"/>
            <a:ext cx="8487960" cy="590632"/>
            <a:chOff x="0" y="0"/>
            <a:chExt cx="11317280" cy="787509"/>
          </a:xfrm>
        </p:grpSpPr>
        <p:sp>
          <p:nvSpPr>
            <p:cNvPr id="21" name="Freeform 21"/>
            <p:cNvSpPr/>
            <p:nvPr/>
          </p:nvSpPr>
          <p:spPr>
            <a:xfrm>
              <a:off x="0" y="0"/>
              <a:ext cx="11317224" cy="787527"/>
            </a:xfrm>
            <a:custGeom>
              <a:avLst/>
              <a:gdLst/>
              <a:ahLst/>
              <a:cxnLst/>
              <a:rect l="l" t="t" r="r" b="b"/>
              <a:pathLst>
                <a:path w="11317224" h="787527">
                  <a:moveTo>
                    <a:pt x="0" y="0"/>
                  </a:moveTo>
                  <a:lnTo>
                    <a:pt x="11317224" y="0"/>
                  </a:lnTo>
                  <a:lnTo>
                    <a:pt x="11317224" y="787527"/>
                  </a:lnTo>
                  <a:lnTo>
                    <a:pt x="0" y="787527"/>
                  </a:lnTo>
                  <a:lnTo>
                    <a:pt x="0" y="0"/>
                  </a:lnTo>
                  <a:close/>
                </a:path>
              </a:pathLst>
            </a:custGeom>
            <a:blipFill>
              <a:blip r:embed="rId8"/>
              <a:stretch>
                <a:fillRect b="2"/>
              </a:stretch>
            </a:blipFill>
          </p:spPr>
        </p:sp>
      </p:grpSp>
      <p:grpSp>
        <p:nvGrpSpPr>
          <p:cNvPr id="22" name="Group 22"/>
          <p:cNvGrpSpPr>
            <a:grpSpLocks noChangeAspect="1"/>
          </p:cNvGrpSpPr>
          <p:nvPr/>
        </p:nvGrpSpPr>
        <p:grpSpPr>
          <a:xfrm>
            <a:off x="8561355" y="6971976"/>
            <a:ext cx="6449325" cy="866896"/>
            <a:chOff x="0" y="0"/>
            <a:chExt cx="8599100" cy="1155861"/>
          </a:xfrm>
        </p:grpSpPr>
        <p:sp>
          <p:nvSpPr>
            <p:cNvPr id="23" name="Freeform 23"/>
            <p:cNvSpPr/>
            <p:nvPr/>
          </p:nvSpPr>
          <p:spPr>
            <a:xfrm>
              <a:off x="0" y="0"/>
              <a:ext cx="8599043" cy="1155827"/>
            </a:xfrm>
            <a:custGeom>
              <a:avLst/>
              <a:gdLst/>
              <a:ahLst/>
              <a:cxnLst/>
              <a:rect l="l" t="t" r="r" b="b"/>
              <a:pathLst>
                <a:path w="8599043" h="1155827">
                  <a:moveTo>
                    <a:pt x="0" y="0"/>
                  </a:moveTo>
                  <a:lnTo>
                    <a:pt x="8599043" y="0"/>
                  </a:lnTo>
                  <a:lnTo>
                    <a:pt x="8599043" y="1155827"/>
                  </a:lnTo>
                  <a:lnTo>
                    <a:pt x="0" y="1155827"/>
                  </a:lnTo>
                  <a:lnTo>
                    <a:pt x="0" y="0"/>
                  </a:lnTo>
                  <a:close/>
                </a:path>
              </a:pathLst>
            </a:custGeom>
            <a:blipFill>
              <a:blip r:embed="rId9"/>
              <a:stretch>
                <a:fillRect b="-2"/>
              </a:stretch>
            </a:blipFill>
          </p:spPr>
        </p:sp>
      </p:grpSp>
      <p:sp>
        <p:nvSpPr>
          <p:cNvPr id="24" name="TextBox 24"/>
          <p:cNvSpPr txBox="1"/>
          <p:nvPr/>
        </p:nvSpPr>
        <p:spPr>
          <a:xfrm>
            <a:off x="2976356" y="1936558"/>
            <a:ext cx="10724404" cy="277892"/>
          </a:xfrm>
          <a:prstGeom prst="rect">
            <a:avLst/>
          </a:prstGeom>
        </p:spPr>
        <p:txBody>
          <a:bodyPr lIns="0" tIns="0" rIns="0" bIns="0" rtlCol="0" anchor="t">
            <a:spAutoFit/>
          </a:bodyPr>
          <a:lstStyle/>
          <a:p>
            <a:pPr algn="l">
              <a:lnSpc>
                <a:spcPts val="2160"/>
              </a:lnSpc>
            </a:pPr>
            <a:r>
              <a:rPr lang="en-US" sz="1800" spc="14">
                <a:solidFill>
                  <a:srgbClr val="558ED5"/>
                </a:solidFill>
                <a:latin typeface="TT Phobos"/>
                <a:ea typeface="TT Phobos"/>
                <a:cs typeface="TT Phobos"/>
                <a:sym typeface="TT Phobos"/>
              </a:rPr>
              <a:t>In Full Quantity ( IF % ) -  all the line items inside the order are delivered In Full Quantity.</a:t>
            </a:r>
          </a:p>
        </p:txBody>
      </p:sp>
      <p:sp>
        <p:nvSpPr>
          <p:cNvPr id="25" name="TextBox 25"/>
          <p:cNvSpPr txBox="1"/>
          <p:nvPr/>
        </p:nvSpPr>
        <p:spPr>
          <a:xfrm>
            <a:off x="2971748" y="8320265"/>
            <a:ext cx="9270836" cy="277892"/>
          </a:xfrm>
          <a:prstGeom prst="rect">
            <a:avLst/>
          </a:prstGeom>
        </p:spPr>
        <p:txBody>
          <a:bodyPr lIns="0" tIns="0" rIns="0" bIns="0" rtlCol="0" anchor="t">
            <a:spAutoFit/>
          </a:bodyPr>
          <a:lstStyle/>
          <a:p>
            <a:pPr algn="l">
              <a:lnSpc>
                <a:spcPts val="2160"/>
              </a:lnSpc>
            </a:pPr>
            <a:r>
              <a:rPr lang="en-US" sz="1800" spc="14">
                <a:solidFill>
                  <a:srgbClr val="558ED5"/>
                </a:solidFill>
                <a:latin typeface="TT Phobos"/>
                <a:ea typeface="TT Phobos"/>
                <a:cs typeface="TT Phobos"/>
                <a:sym typeface="TT Phobos"/>
              </a:rPr>
              <a:t>on time delivery ( OT% ) - all the line items inside the order is delivered on time.</a:t>
            </a:r>
          </a:p>
        </p:txBody>
      </p:sp>
      <p:sp>
        <p:nvSpPr>
          <p:cNvPr id="26" name="TextBox 26"/>
          <p:cNvSpPr txBox="1"/>
          <p:nvPr/>
        </p:nvSpPr>
        <p:spPr>
          <a:xfrm>
            <a:off x="5598076" y="3499718"/>
            <a:ext cx="9275444" cy="277892"/>
          </a:xfrm>
          <a:prstGeom prst="rect">
            <a:avLst/>
          </a:prstGeom>
        </p:spPr>
        <p:txBody>
          <a:bodyPr lIns="0" tIns="0" rIns="0" bIns="0" rtlCol="0" anchor="t">
            <a:spAutoFit/>
          </a:bodyPr>
          <a:lstStyle/>
          <a:p>
            <a:pPr algn="l">
              <a:lnSpc>
                <a:spcPts val="2160"/>
              </a:lnSpc>
            </a:pPr>
            <a:r>
              <a:rPr lang="en-US" sz="1800" spc="14">
                <a:solidFill>
                  <a:srgbClr val="558ED5"/>
                </a:solidFill>
                <a:latin typeface="TT Phobos"/>
                <a:ea typeface="TT Phobos"/>
                <a:cs typeface="TT Phobos"/>
                <a:sym typeface="TT Phobos"/>
              </a:rPr>
              <a:t>VOFR% - Volume Fill rate will be total quantity shipped / total quantity ordered </a:t>
            </a:r>
          </a:p>
        </p:txBody>
      </p:sp>
      <p:sp>
        <p:nvSpPr>
          <p:cNvPr id="27" name="TextBox 27"/>
          <p:cNvSpPr txBox="1"/>
          <p:nvPr/>
        </p:nvSpPr>
        <p:spPr>
          <a:xfrm>
            <a:off x="2971748" y="5149035"/>
            <a:ext cx="10195612" cy="277892"/>
          </a:xfrm>
          <a:prstGeom prst="rect">
            <a:avLst/>
          </a:prstGeom>
        </p:spPr>
        <p:txBody>
          <a:bodyPr lIns="0" tIns="0" rIns="0" bIns="0" rtlCol="0" anchor="t">
            <a:spAutoFit/>
          </a:bodyPr>
          <a:lstStyle/>
          <a:p>
            <a:pPr algn="l">
              <a:lnSpc>
                <a:spcPts val="2160"/>
              </a:lnSpc>
            </a:pPr>
            <a:r>
              <a:rPr lang="en-US" sz="1800" spc="14">
                <a:solidFill>
                  <a:srgbClr val="558ED5"/>
                </a:solidFill>
                <a:latin typeface="TT Phobos"/>
                <a:ea typeface="TT Phobos"/>
                <a:cs typeface="TT Phobos"/>
                <a:sym typeface="TT Phobos"/>
              </a:rPr>
              <a:t>OTIF% - order is delivered BOTH in full and On Time as per the customer order request.</a:t>
            </a:r>
          </a:p>
        </p:txBody>
      </p:sp>
      <p:sp>
        <p:nvSpPr>
          <p:cNvPr id="28" name="TextBox 28"/>
          <p:cNvSpPr txBox="1"/>
          <p:nvPr/>
        </p:nvSpPr>
        <p:spPr>
          <a:xfrm>
            <a:off x="5653321" y="6506567"/>
            <a:ext cx="9275444" cy="277892"/>
          </a:xfrm>
          <a:prstGeom prst="rect">
            <a:avLst/>
          </a:prstGeom>
        </p:spPr>
        <p:txBody>
          <a:bodyPr lIns="0" tIns="0" rIns="0" bIns="0" rtlCol="0" anchor="t">
            <a:spAutoFit/>
          </a:bodyPr>
          <a:lstStyle/>
          <a:p>
            <a:pPr algn="l">
              <a:lnSpc>
                <a:spcPts val="2160"/>
              </a:lnSpc>
            </a:pPr>
            <a:r>
              <a:rPr lang="en-US" sz="1800" spc="14">
                <a:solidFill>
                  <a:srgbClr val="558ED5"/>
                </a:solidFill>
                <a:latin typeface="TT Phobos"/>
                <a:ea typeface="TT Phobos"/>
                <a:cs typeface="TT Phobos"/>
                <a:sym typeface="TT Phobos"/>
              </a:rPr>
              <a:t>LIFR% - order is delivered in full as per the requested quantity by the customer.</a:t>
            </a:r>
          </a:p>
        </p:txBody>
      </p:sp>
      <p:grpSp>
        <p:nvGrpSpPr>
          <p:cNvPr id="29" name="Group 29"/>
          <p:cNvGrpSpPr>
            <a:grpSpLocks noChangeAspect="1"/>
          </p:cNvGrpSpPr>
          <p:nvPr/>
        </p:nvGrpSpPr>
        <p:grpSpPr>
          <a:xfrm>
            <a:off x="15933174" y="402203"/>
            <a:ext cx="1600200" cy="1565920"/>
            <a:chOff x="0" y="0"/>
            <a:chExt cx="2133600" cy="2087893"/>
          </a:xfrm>
        </p:grpSpPr>
        <p:sp>
          <p:nvSpPr>
            <p:cNvPr id="30" name="Freeform 30"/>
            <p:cNvSpPr/>
            <p:nvPr/>
          </p:nvSpPr>
          <p:spPr>
            <a:xfrm>
              <a:off x="0" y="0"/>
              <a:ext cx="2133600" cy="2087880"/>
            </a:xfrm>
            <a:custGeom>
              <a:avLst/>
              <a:gdLst/>
              <a:ahLst/>
              <a:cxnLst/>
              <a:rect l="l" t="t" r="r" b="b"/>
              <a:pathLst>
                <a:path w="2133600" h="2087880">
                  <a:moveTo>
                    <a:pt x="0" y="0"/>
                  </a:moveTo>
                  <a:lnTo>
                    <a:pt x="2133600" y="0"/>
                  </a:lnTo>
                  <a:lnTo>
                    <a:pt x="2133600" y="2087880"/>
                  </a:lnTo>
                  <a:lnTo>
                    <a:pt x="0" y="2087880"/>
                  </a:lnTo>
                  <a:lnTo>
                    <a:pt x="0" y="0"/>
                  </a:lnTo>
                  <a:close/>
                </a:path>
              </a:pathLst>
            </a:custGeom>
            <a:blipFill>
              <a:blip r:embed="rId10"/>
              <a:stretch>
                <a:fillRect t="-32" b="-33"/>
              </a:stretch>
            </a:blipFill>
          </p:spPr>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A0D1E"/>
        </a:solidFill>
        <a:effectLst/>
      </p:bgPr>
    </p:bg>
    <p:spTree>
      <p:nvGrpSpPr>
        <p:cNvPr id="1" name=""/>
        <p:cNvGrpSpPr/>
        <p:nvPr/>
      </p:nvGrpSpPr>
      <p:grpSpPr>
        <a:xfrm>
          <a:off x="0" y="0"/>
          <a:ext cx="0" cy="0"/>
          <a:chOff x="0" y="0"/>
          <a:chExt cx="0" cy="0"/>
        </a:xfrm>
      </p:grpSpPr>
      <p:sp>
        <p:nvSpPr>
          <p:cNvPr id="2" name="TextBox 2"/>
          <p:cNvSpPr txBox="1"/>
          <p:nvPr/>
        </p:nvSpPr>
        <p:spPr>
          <a:xfrm>
            <a:off x="4100459" y="157700"/>
            <a:ext cx="9412214" cy="1277987"/>
          </a:xfrm>
          <a:prstGeom prst="rect">
            <a:avLst/>
          </a:prstGeom>
        </p:spPr>
        <p:txBody>
          <a:bodyPr lIns="0" tIns="0" rIns="0" bIns="0" rtlCol="0" anchor="t">
            <a:spAutoFit/>
          </a:bodyPr>
          <a:lstStyle/>
          <a:p>
            <a:pPr algn="ctr">
              <a:lnSpc>
                <a:spcPts val="9624"/>
              </a:lnSpc>
            </a:pPr>
            <a:r>
              <a:rPr lang="en-US" sz="6972" b="1" spc="347">
                <a:solidFill>
                  <a:srgbClr val="F35000"/>
                </a:solidFill>
                <a:latin typeface="Canva Sans Bold"/>
                <a:ea typeface="Canva Sans Bold"/>
                <a:cs typeface="Canva Sans Bold"/>
                <a:sym typeface="Canva Sans Bold"/>
              </a:rPr>
              <a:t>KPIs</a:t>
            </a:r>
          </a:p>
        </p:txBody>
      </p:sp>
      <p:grpSp>
        <p:nvGrpSpPr>
          <p:cNvPr id="3" name="Group 3"/>
          <p:cNvGrpSpPr>
            <a:grpSpLocks noChangeAspect="1"/>
          </p:cNvGrpSpPr>
          <p:nvPr/>
        </p:nvGrpSpPr>
        <p:grpSpPr>
          <a:xfrm>
            <a:off x="1523484" y="1109358"/>
            <a:ext cx="2411720" cy="1986122"/>
            <a:chOff x="0" y="0"/>
            <a:chExt cx="3215627" cy="2648163"/>
          </a:xfrm>
        </p:grpSpPr>
        <p:sp>
          <p:nvSpPr>
            <p:cNvPr id="4" name="Freeform 4"/>
            <p:cNvSpPr/>
            <p:nvPr/>
          </p:nvSpPr>
          <p:spPr>
            <a:xfrm>
              <a:off x="0" y="0"/>
              <a:ext cx="3215640" cy="2648204"/>
            </a:xfrm>
            <a:custGeom>
              <a:avLst/>
              <a:gdLst/>
              <a:ahLst/>
              <a:cxnLst/>
              <a:rect l="l" t="t" r="r" b="b"/>
              <a:pathLst>
                <a:path w="3215640" h="2648204">
                  <a:moveTo>
                    <a:pt x="0" y="0"/>
                  </a:moveTo>
                  <a:lnTo>
                    <a:pt x="3215640" y="0"/>
                  </a:lnTo>
                  <a:lnTo>
                    <a:pt x="3215640" y="2648204"/>
                  </a:lnTo>
                  <a:lnTo>
                    <a:pt x="0" y="2648204"/>
                  </a:lnTo>
                  <a:lnTo>
                    <a:pt x="0" y="0"/>
                  </a:lnTo>
                  <a:close/>
                </a:path>
              </a:pathLst>
            </a:custGeom>
            <a:blipFill>
              <a:blip r:embed="rId2"/>
              <a:stretch>
                <a:fillRect b="1"/>
              </a:stretch>
            </a:blipFill>
          </p:spPr>
        </p:sp>
      </p:grpSp>
      <p:grpSp>
        <p:nvGrpSpPr>
          <p:cNvPr id="5" name="Group 5"/>
          <p:cNvGrpSpPr>
            <a:grpSpLocks noChangeAspect="1"/>
          </p:cNvGrpSpPr>
          <p:nvPr/>
        </p:nvGrpSpPr>
        <p:grpSpPr>
          <a:xfrm>
            <a:off x="1523484" y="3543300"/>
            <a:ext cx="2427426" cy="1972043"/>
            <a:chOff x="0" y="0"/>
            <a:chExt cx="3236568" cy="2629391"/>
          </a:xfrm>
        </p:grpSpPr>
        <p:sp>
          <p:nvSpPr>
            <p:cNvPr id="6" name="Freeform 6"/>
            <p:cNvSpPr/>
            <p:nvPr/>
          </p:nvSpPr>
          <p:spPr>
            <a:xfrm>
              <a:off x="0" y="0"/>
              <a:ext cx="3236595" cy="2629408"/>
            </a:xfrm>
            <a:custGeom>
              <a:avLst/>
              <a:gdLst/>
              <a:ahLst/>
              <a:cxnLst/>
              <a:rect l="l" t="t" r="r" b="b"/>
              <a:pathLst>
                <a:path w="3236595" h="2629408">
                  <a:moveTo>
                    <a:pt x="0" y="0"/>
                  </a:moveTo>
                  <a:lnTo>
                    <a:pt x="3236595" y="0"/>
                  </a:lnTo>
                  <a:lnTo>
                    <a:pt x="3236595" y="2629408"/>
                  </a:lnTo>
                  <a:lnTo>
                    <a:pt x="0" y="2629408"/>
                  </a:lnTo>
                  <a:lnTo>
                    <a:pt x="0" y="0"/>
                  </a:lnTo>
                  <a:close/>
                </a:path>
              </a:pathLst>
            </a:custGeom>
            <a:blipFill>
              <a:blip r:embed="rId3"/>
              <a:stretch>
                <a:fillRect t="-2698" b="-2698"/>
              </a:stretch>
            </a:blipFill>
          </p:spPr>
        </p:sp>
      </p:grpSp>
      <p:grpSp>
        <p:nvGrpSpPr>
          <p:cNvPr id="7" name="Group 7"/>
          <p:cNvGrpSpPr>
            <a:grpSpLocks noChangeAspect="1"/>
          </p:cNvGrpSpPr>
          <p:nvPr/>
        </p:nvGrpSpPr>
        <p:grpSpPr>
          <a:xfrm>
            <a:off x="4100459" y="2102419"/>
            <a:ext cx="9939434" cy="881101"/>
            <a:chOff x="0" y="0"/>
            <a:chExt cx="13252579" cy="1174801"/>
          </a:xfrm>
        </p:grpSpPr>
        <p:sp>
          <p:nvSpPr>
            <p:cNvPr id="8" name="Freeform 8"/>
            <p:cNvSpPr/>
            <p:nvPr/>
          </p:nvSpPr>
          <p:spPr>
            <a:xfrm>
              <a:off x="0" y="0"/>
              <a:ext cx="13252577" cy="1174750"/>
            </a:xfrm>
            <a:custGeom>
              <a:avLst/>
              <a:gdLst/>
              <a:ahLst/>
              <a:cxnLst/>
              <a:rect l="l" t="t" r="r" b="b"/>
              <a:pathLst>
                <a:path w="13252577" h="1174750">
                  <a:moveTo>
                    <a:pt x="0" y="0"/>
                  </a:moveTo>
                  <a:lnTo>
                    <a:pt x="13252577" y="0"/>
                  </a:lnTo>
                  <a:lnTo>
                    <a:pt x="13252577" y="1174750"/>
                  </a:lnTo>
                  <a:lnTo>
                    <a:pt x="0" y="1174750"/>
                  </a:lnTo>
                  <a:lnTo>
                    <a:pt x="0" y="0"/>
                  </a:lnTo>
                  <a:close/>
                </a:path>
              </a:pathLst>
            </a:custGeom>
            <a:blipFill>
              <a:blip r:embed="rId4"/>
              <a:stretch>
                <a:fillRect b="-4"/>
              </a:stretch>
            </a:blipFill>
          </p:spPr>
        </p:sp>
      </p:grpSp>
      <p:grpSp>
        <p:nvGrpSpPr>
          <p:cNvPr id="9" name="Group 9"/>
          <p:cNvGrpSpPr>
            <a:grpSpLocks noChangeAspect="1"/>
          </p:cNvGrpSpPr>
          <p:nvPr/>
        </p:nvGrpSpPr>
        <p:grpSpPr>
          <a:xfrm>
            <a:off x="4100459" y="4529321"/>
            <a:ext cx="11444341" cy="704874"/>
            <a:chOff x="0" y="0"/>
            <a:chExt cx="15259121" cy="939832"/>
          </a:xfrm>
        </p:grpSpPr>
        <p:sp>
          <p:nvSpPr>
            <p:cNvPr id="10" name="Freeform 10"/>
            <p:cNvSpPr/>
            <p:nvPr/>
          </p:nvSpPr>
          <p:spPr>
            <a:xfrm>
              <a:off x="0" y="0"/>
              <a:ext cx="15259177" cy="939800"/>
            </a:xfrm>
            <a:custGeom>
              <a:avLst/>
              <a:gdLst/>
              <a:ahLst/>
              <a:cxnLst/>
              <a:rect l="l" t="t" r="r" b="b"/>
              <a:pathLst>
                <a:path w="15259177" h="939800">
                  <a:moveTo>
                    <a:pt x="0" y="0"/>
                  </a:moveTo>
                  <a:lnTo>
                    <a:pt x="15259177" y="0"/>
                  </a:lnTo>
                  <a:lnTo>
                    <a:pt x="15259177" y="939800"/>
                  </a:lnTo>
                  <a:lnTo>
                    <a:pt x="0" y="939800"/>
                  </a:lnTo>
                  <a:lnTo>
                    <a:pt x="0" y="0"/>
                  </a:lnTo>
                  <a:close/>
                </a:path>
              </a:pathLst>
            </a:custGeom>
            <a:blipFill>
              <a:blip r:embed="rId5"/>
              <a:stretch>
                <a:fillRect l="-5346" r="-5346" b="-3"/>
              </a:stretch>
            </a:blipFill>
          </p:spPr>
        </p:sp>
      </p:grpSp>
      <p:grpSp>
        <p:nvGrpSpPr>
          <p:cNvPr id="11" name="Group 11"/>
          <p:cNvGrpSpPr>
            <a:grpSpLocks noChangeAspect="1"/>
          </p:cNvGrpSpPr>
          <p:nvPr/>
        </p:nvGrpSpPr>
        <p:grpSpPr>
          <a:xfrm>
            <a:off x="15933174" y="402203"/>
            <a:ext cx="1600200" cy="1565920"/>
            <a:chOff x="0" y="0"/>
            <a:chExt cx="2133600" cy="2087893"/>
          </a:xfrm>
        </p:grpSpPr>
        <p:sp>
          <p:nvSpPr>
            <p:cNvPr id="12" name="Freeform 12"/>
            <p:cNvSpPr/>
            <p:nvPr/>
          </p:nvSpPr>
          <p:spPr>
            <a:xfrm>
              <a:off x="0" y="0"/>
              <a:ext cx="2133600" cy="2087880"/>
            </a:xfrm>
            <a:custGeom>
              <a:avLst/>
              <a:gdLst/>
              <a:ahLst/>
              <a:cxnLst/>
              <a:rect l="l" t="t" r="r" b="b"/>
              <a:pathLst>
                <a:path w="2133600" h="2087880">
                  <a:moveTo>
                    <a:pt x="0" y="0"/>
                  </a:moveTo>
                  <a:lnTo>
                    <a:pt x="2133600" y="0"/>
                  </a:lnTo>
                  <a:lnTo>
                    <a:pt x="2133600" y="2087880"/>
                  </a:lnTo>
                  <a:lnTo>
                    <a:pt x="0" y="2087880"/>
                  </a:lnTo>
                  <a:lnTo>
                    <a:pt x="0" y="0"/>
                  </a:lnTo>
                  <a:close/>
                </a:path>
              </a:pathLst>
            </a:custGeom>
            <a:blipFill>
              <a:blip r:embed="rId6"/>
              <a:stretch>
                <a:fillRect t="-32" b="-33"/>
              </a:stretch>
            </a:blipFill>
          </p:spPr>
        </p:sp>
      </p:grpSp>
      <p:sp>
        <p:nvSpPr>
          <p:cNvPr id="13" name="Freeform 13"/>
          <p:cNvSpPr/>
          <p:nvPr/>
        </p:nvSpPr>
        <p:spPr>
          <a:xfrm>
            <a:off x="16299886" y="8483023"/>
            <a:ext cx="2512109" cy="2512109"/>
          </a:xfrm>
          <a:custGeom>
            <a:avLst/>
            <a:gdLst/>
            <a:ahLst/>
            <a:cxnLst/>
            <a:rect l="l" t="t" r="r" b="b"/>
            <a:pathLst>
              <a:path w="2512109" h="2512109">
                <a:moveTo>
                  <a:pt x="0" y="0"/>
                </a:moveTo>
                <a:lnTo>
                  <a:pt x="2512109" y="0"/>
                </a:lnTo>
                <a:lnTo>
                  <a:pt x="2512109" y="2512109"/>
                </a:lnTo>
                <a:lnTo>
                  <a:pt x="0" y="25121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A0D1E"/>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l="-386" r="-386"/>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652</Words>
  <Application>Microsoft Office PowerPoint</Application>
  <PresentationFormat>Custom</PresentationFormat>
  <Paragraphs>63</Paragraphs>
  <Slides>13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Arial</vt:lpstr>
      <vt:lpstr>TT Phobos</vt:lpstr>
      <vt:lpstr>Codec Pro</vt:lpstr>
      <vt:lpstr>Canva Sans Bold</vt:lpstr>
      <vt:lpstr>Calibri</vt:lpstr>
      <vt:lpstr>Canva Sans</vt:lpstr>
      <vt:lpstr>Codec Pro Bold</vt:lpstr>
      <vt:lpstr>Arimo</vt:lpstr>
      <vt:lpstr>Calibri (MS)</vt:lpstr>
      <vt:lpstr>Arimo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Supply-Chain-Optimization PPT.pptx</dc:title>
  <cp:lastModifiedBy>Shubham Soni</cp:lastModifiedBy>
  <cp:revision>2</cp:revision>
  <dcterms:created xsi:type="dcterms:W3CDTF">2006-08-16T00:00:00Z</dcterms:created>
  <dcterms:modified xsi:type="dcterms:W3CDTF">2025-07-14T05:39:19Z</dcterms:modified>
  <dc:identifier>DAGtHTUrryw</dc:identifier>
</cp:coreProperties>
</file>